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17" r:id="rId2"/>
    <p:sldId id="260" r:id="rId3"/>
    <p:sldId id="380" r:id="rId4"/>
    <p:sldId id="263" r:id="rId5"/>
    <p:sldId id="261" r:id="rId6"/>
    <p:sldId id="312" r:id="rId7"/>
    <p:sldId id="370" r:id="rId8"/>
    <p:sldId id="376" r:id="rId9"/>
    <p:sldId id="377" r:id="rId10"/>
    <p:sldId id="391" r:id="rId11"/>
    <p:sldId id="378" r:id="rId12"/>
    <p:sldId id="340" r:id="rId13"/>
    <p:sldId id="262" r:id="rId14"/>
    <p:sldId id="297" r:id="rId15"/>
    <p:sldId id="382" r:id="rId16"/>
    <p:sldId id="390" r:id="rId17"/>
    <p:sldId id="383" r:id="rId18"/>
    <p:sldId id="384" r:id="rId19"/>
    <p:sldId id="385" r:id="rId20"/>
    <p:sldId id="386" r:id="rId21"/>
    <p:sldId id="337" r:id="rId22"/>
    <p:sldId id="373" r:id="rId23"/>
    <p:sldId id="369" r:id="rId24"/>
    <p:sldId id="356" r:id="rId25"/>
    <p:sldId id="375" r:id="rId26"/>
    <p:sldId id="374" r:id="rId27"/>
    <p:sldId id="379" r:id="rId28"/>
    <p:sldId id="298" r:id="rId29"/>
    <p:sldId id="305" r:id="rId30"/>
    <p:sldId id="302" r:id="rId31"/>
    <p:sldId id="306" r:id="rId32"/>
    <p:sldId id="301" r:id="rId33"/>
    <p:sldId id="307" r:id="rId34"/>
    <p:sldId id="303" r:id="rId35"/>
    <p:sldId id="309" r:id="rId36"/>
    <p:sldId id="314" r:id="rId37"/>
    <p:sldId id="285" r:id="rId38"/>
    <p:sldId id="293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29" autoAdjust="0"/>
  </p:normalViewPr>
  <p:slideViewPr>
    <p:cSldViewPr>
      <p:cViewPr varScale="1">
        <p:scale>
          <a:sx n="85" d="100"/>
          <a:sy n="85" d="100"/>
        </p:scale>
        <p:origin x="144" y="3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104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97CA5-7D8C-438A-AC4F-2F87E9BF2A5D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D7007-B58E-4DA8-955B-75F426BCCC5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423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6716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832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529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75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7311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703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66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57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583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027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392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DC8BE-9C06-48AC-B874-FBDB2C7E627B}" type="datetimeFigureOut">
              <a:rPr lang="fr-CA" smtClean="0"/>
              <a:t>2025-09-23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4789E-FB2D-4DE8-A4E4-74E7C76374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8660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kikeacosta/apc_aepa_202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9572" y="2155606"/>
            <a:ext cx="9144000" cy="1634677"/>
          </a:xfrm>
        </p:spPr>
        <p:txBody>
          <a:bodyPr>
            <a:normAutofit/>
          </a:bodyPr>
          <a:lstStyle/>
          <a:p>
            <a:r>
              <a:rPr lang="es-419" sz="4800" b="1" dirty="0"/>
              <a:t>Análisis de edad-periodo-cohorte:</a:t>
            </a:r>
            <a:br>
              <a:rPr lang="es-419" sz="4800" b="1" dirty="0"/>
            </a:br>
            <a:r>
              <a:rPr lang="es-419" sz="4800" b="1" dirty="0"/>
              <a:t>Limitaciones y posibilidades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9572" y="3987670"/>
            <a:ext cx="9144000" cy="1655762"/>
          </a:xfrm>
        </p:spPr>
        <p:txBody>
          <a:bodyPr>
            <a:normAutofit/>
          </a:bodyPr>
          <a:lstStyle/>
          <a:p>
            <a:r>
              <a:rPr lang="es-419" b="1" dirty="0"/>
              <a:t>Enrique </a:t>
            </a:r>
            <a:r>
              <a:rPr lang="es-419" b="1" dirty="0" smtClean="0"/>
              <a:t>Acosta</a:t>
            </a:r>
            <a:endParaRPr lang="es-419" b="1" dirty="0"/>
          </a:p>
          <a:p>
            <a:r>
              <a:rPr lang="es-419" sz="2800" dirty="0" smtClean="0"/>
              <a:t>Córdoba, Septiembre 23 </a:t>
            </a:r>
            <a:r>
              <a:rPr lang="es-419" sz="2800" dirty="0"/>
              <a:t>de </a:t>
            </a:r>
            <a:r>
              <a:rPr lang="es-419" sz="2800" dirty="0" smtClean="0"/>
              <a:t>2025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02792"/>
            <a:ext cx="3934487" cy="1553879"/>
          </a:xfrm>
          <a:prstGeom prst="rect">
            <a:avLst/>
          </a:prstGeom>
        </p:spPr>
      </p:pic>
      <p:pic>
        <p:nvPicPr>
          <p:cNvPr id="1026" name="Picture 2" descr="https://www.aei.gob.es/sites/default/files/inline-images/MICIU%2BNextG%2BPRTR%2BAE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5949280"/>
            <a:ext cx="4429029" cy="7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808" y="402792"/>
            <a:ext cx="1660915" cy="155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4" y="188640"/>
            <a:ext cx="3236288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 dirty="0"/>
              <a:t>Efectos de cohorte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2E154A5-6212-4555-89C2-63A84E84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59670"/>
            <a:ext cx="10369152" cy="486161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419" b="1" dirty="0" smtClean="0"/>
              <a:t>Mecanismos</a:t>
            </a:r>
            <a:endParaRPr lang="es-419" b="1" dirty="0"/>
          </a:p>
          <a:p>
            <a:r>
              <a:rPr lang="es-419" sz="3000" dirty="0"/>
              <a:t>Impronta (</a:t>
            </a:r>
            <a:r>
              <a:rPr lang="es-419" sz="3000" i="1" dirty="0" err="1"/>
              <a:t>imprinting</a:t>
            </a:r>
            <a:r>
              <a:rPr lang="es-419" sz="3000" dirty="0"/>
              <a:t>)</a:t>
            </a:r>
          </a:p>
          <a:p>
            <a:pPr lvl="1"/>
            <a:r>
              <a:rPr lang="es-419" dirty="0"/>
              <a:t>Eventos que modifican permanente e irreversiblemente la fisiología o psicología que tienen efecto directo sobre el riesgo de mortalidad</a:t>
            </a:r>
          </a:p>
          <a:p>
            <a:pPr lvl="1"/>
            <a:r>
              <a:rPr lang="es-419" dirty="0" err="1"/>
              <a:t>e.g</a:t>
            </a:r>
            <a:r>
              <a:rPr lang="es-419" dirty="0"/>
              <a:t>., infecciones o desnutrición, traumas, vacunas, toxinas, etc. </a:t>
            </a:r>
          </a:p>
          <a:p>
            <a:pPr lvl="2"/>
            <a:r>
              <a:rPr lang="es-419" dirty="0"/>
              <a:t>Hipótesis de </a:t>
            </a:r>
            <a:r>
              <a:rPr lang="es-ES" i="1" dirty="0"/>
              <a:t>Orígenes del desarrollo de la salud y la enfermedad</a:t>
            </a:r>
            <a:r>
              <a:rPr lang="es-ES" dirty="0"/>
              <a:t> (</a:t>
            </a:r>
            <a:r>
              <a:rPr lang="es-419" dirty="0" err="1"/>
              <a:t>Barker</a:t>
            </a:r>
            <a:r>
              <a:rPr lang="es-419" dirty="0"/>
              <a:t>, 1985)</a:t>
            </a:r>
          </a:p>
          <a:p>
            <a:pPr lvl="3"/>
            <a:r>
              <a:rPr lang="es-419" dirty="0"/>
              <a:t>Carencias de nutrición en útero y primeros meses de vida conllevan al desarrollo de enfermedades </a:t>
            </a:r>
            <a:r>
              <a:rPr lang="es-419" dirty="0" err="1"/>
              <a:t>cardiometabólicas</a:t>
            </a:r>
            <a:r>
              <a:rPr lang="es-419" dirty="0"/>
              <a:t> en edades adultas</a:t>
            </a:r>
          </a:p>
          <a:p>
            <a:pPr lvl="2"/>
            <a:r>
              <a:rPr lang="es-419" dirty="0"/>
              <a:t>Hipótesis de </a:t>
            </a:r>
            <a:r>
              <a:rPr lang="es-ES" i="1" dirty="0"/>
              <a:t>fenotipo de morbilidad de cohorte</a:t>
            </a:r>
            <a:r>
              <a:rPr lang="es-ES" dirty="0"/>
              <a:t> (</a:t>
            </a:r>
            <a:r>
              <a:rPr lang="es-419" dirty="0" err="1"/>
              <a:t>Finch</a:t>
            </a:r>
            <a:r>
              <a:rPr lang="es-419" dirty="0"/>
              <a:t> and </a:t>
            </a:r>
            <a:r>
              <a:rPr lang="es-419" dirty="0" err="1"/>
              <a:t>Crimmins</a:t>
            </a:r>
            <a:r>
              <a:rPr lang="es-419" dirty="0"/>
              <a:t>, 2004)</a:t>
            </a:r>
          </a:p>
          <a:p>
            <a:pPr lvl="3"/>
            <a:r>
              <a:rPr lang="es-419" dirty="0"/>
              <a:t>Infecciones juegan un rol más importante que la nutrición para la salud a edades </a:t>
            </a:r>
            <a:r>
              <a:rPr lang="es-419" dirty="0" smtClean="0"/>
              <a:t>avanzadas</a:t>
            </a:r>
          </a:p>
          <a:p>
            <a:pPr lvl="1"/>
            <a:r>
              <a:rPr lang="es-419" dirty="0" err="1" smtClean="0"/>
              <a:t>e.g</a:t>
            </a:r>
            <a:r>
              <a:rPr lang="es-419" dirty="0" smtClean="0"/>
              <a:t>., exposición a pandemias al inicio de la vida</a:t>
            </a:r>
          </a:p>
          <a:p>
            <a:pPr lvl="2"/>
            <a:r>
              <a:rPr lang="es-419" dirty="0" smtClean="0"/>
              <a:t>Hipótesis de Impronta antigénica</a:t>
            </a:r>
          </a:p>
          <a:p>
            <a:pPr lvl="3"/>
            <a:r>
              <a:rPr lang="es-419" dirty="0" smtClean="0"/>
              <a:t>El sistema inmune se programa con las sepas a las que fue expuesto muy temprano en la vida, lo que puede ser beneficioso o adverso según las exposiciones futuras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7601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 dirty="0"/>
              <a:t>Efectos de cohorte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2E154A5-6212-4555-89C2-63A84E84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59670"/>
            <a:ext cx="10369152" cy="48616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419" b="1" dirty="0"/>
              <a:t>Mecanismos </a:t>
            </a:r>
            <a:r>
              <a:rPr lang="es-419" b="1" dirty="0" smtClean="0"/>
              <a:t>(</a:t>
            </a:r>
            <a:r>
              <a:rPr lang="es-419" b="1" i="1" dirty="0" smtClean="0"/>
              <a:t>cont.</a:t>
            </a:r>
            <a:r>
              <a:rPr lang="es-419" b="1" dirty="0" smtClean="0"/>
              <a:t>)</a:t>
            </a:r>
            <a:endParaRPr lang="es-419" b="1" dirty="0"/>
          </a:p>
          <a:p>
            <a:r>
              <a:rPr lang="es-419" dirty="0"/>
              <a:t>Trayectorias (</a:t>
            </a:r>
            <a:r>
              <a:rPr lang="es-419" i="1" dirty="0" err="1"/>
              <a:t>pathways</a:t>
            </a:r>
            <a:r>
              <a:rPr lang="es-419" dirty="0"/>
              <a:t>)</a:t>
            </a:r>
          </a:p>
          <a:p>
            <a:pPr lvl="1"/>
            <a:r>
              <a:rPr lang="es-419" dirty="0"/>
              <a:t>Evento inicial que desencadena una serie de escenarios que magnifican un efecto inicial. Afecta la mortalidad de forma indirecta por correlaciones de entornos</a:t>
            </a:r>
          </a:p>
          <a:p>
            <a:pPr lvl="1"/>
            <a:r>
              <a:rPr lang="es-419" dirty="0" err="1"/>
              <a:t>e.g</a:t>
            </a:r>
            <a:r>
              <a:rPr lang="es-419" dirty="0"/>
              <a:t>., tamaño de las cohortes afecta la obtención de recursos y la satisfacción (</a:t>
            </a:r>
            <a:r>
              <a:rPr lang="es-419" i="1" dirty="0" err="1"/>
              <a:t>Ryder</a:t>
            </a:r>
            <a:r>
              <a:rPr lang="es-419" dirty="0"/>
              <a:t>); la participación en movimientos sociales durante la juventud genera identidades generacionales (</a:t>
            </a:r>
            <a:r>
              <a:rPr lang="es-419" i="1" dirty="0" err="1"/>
              <a:t>Mannheim</a:t>
            </a:r>
            <a:r>
              <a:rPr lang="es-419" dirty="0"/>
              <a:t>)</a:t>
            </a:r>
          </a:p>
          <a:p>
            <a:r>
              <a:rPr lang="es-419" dirty="0"/>
              <a:t>Selección</a:t>
            </a:r>
          </a:p>
          <a:p>
            <a:pPr lvl="1"/>
            <a:r>
              <a:rPr lang="es-419" dirty="0"/>
              <a:t>Crisis de mortalidad que afectan desproporcionadamente a las personas más “débiles” de una cohorte, aumentando la robustez promedio de la cohorte, conllevando a disminuciones de mortalidad.</a:t>
            </a:r>
          </a:p>
          <a:p>
            <a:pPr lvl="1"/>
            <a:r>
              <a:rPr lang="es-419" dirty="0"/>
              <a:t>Ejemplos: Mortalidad posterior a olas de C19; mortalidad fetal e infantil durante la pandemia</a:t>
            </a:r>
          </a:p>
        </p:txBody>
      </p:sp>
    </p:spTree>
    <p:extLst>
      <p:ext uri="{BB962C8B-B14F-4D97-AF65-F5344CB8AC3E}">
        <p14:creationId xmlns:p14="http://schemas.microsoft.com/office/powerpoint/2010/main" val="2137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159670"/>
            <a:ext cx="10369152" cy="4861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 smtClean="0">
                <a:solidFill>
                  <a:srgbClr val="FF0000"/>
                </a:solidFill>
              </a:rPr>
              <a:t>Ejercicio (15 </a:t>
            </a:r>
            <a:r>
              <a:rPr lang="es-419" dirty="0" err="1">
                <a:solidFill>
                  <a:srgbClr val="FF0000"/>
                </a:solidFill>
              </a:rPr>
              <a:t>mins</a:t>
            </a:r>
            <a:r>
              <a:rPr lang="es-419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s-419" dirty="0"/>
              <a:t>Discusión </a:t>
            </a:r>
            <a:r>
              <a:rPr lang="es-419" dirty="0" smtClean="0"/>
              <a:t>en grupos para </a:t>
            </a:r>
            <a:r>
              <a:rPr lang="es-419" dirty="0"/>
              <a:t>identificar efectos potenciales de edad, periodo y cohorte que expliquen cambios en mortalidad por:</a:t>
            </a:r>
          </a:p>
          <a:p>
            <a:r>
              <a:rPr lang="es-419" dirty="0"/>
              <a:t>Cáncer (que no sea de pulmón)</a:t>
            </a:r>
          </a:p>
          <a:p>
            <a:r>
              <a:rPr lang="es-419" dirty="0"/>
              <a:t>Suicidios</a:t>
            </a:r>
          </a:p>
          <a:p>
            <a:r>
              <a:rPr lang="es-419" dirty="0" smtClean="0"/>
              <a:t>Ahogamientos</a:t>
            </a:r>
          </a:p>
          <a:p>
            <a:r>
              <a:rPr lang="es-419" dirty="0" smtClean="0"/>
              <a:t>HIV/SIDA</a:t>
            </a:r>
            <a:endParaRPr lang="es-419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C8FEB66-D396-4353-AE77-D2F4D3151913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Efectos de edad-periodo-cohorte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6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/>
          <a:lstStyle/>
          <a:p>
            <a:r>
              <a:rPr lang="es-419" b="1" dirty="0"/>
              <a:t>Análisis EPC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412776"/>
            <a:ext cx="9865096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419" sz="3000" dirty="0"/>
              <a:t>Trabajos seminales</a:t>
            </a:r>
            <a:r>
              <a:rPr lang="en-US" sz="3000" dirty="0"/>
              <a:t>: Mannheim (1928) y Ryder (1965)</a:t>
            </a:r>
          </a:p>
          <a:p>
            <a:r>
              <a:rPr lang="es-419" sz="2400" dirty="0"/>
              <a:t>Cambios sociales a partir de la sucesión de cohortes (metabolismo social)</a:t>
            </a:r>
          </a:p>
          <a:p>
            <a:pPr lvl="1"/>
            <a:r>
              <a:rPr lang="es-419" sz="2000" dirty="0"/>
              <a:t>Subraya la importancia de los conceptos de generación y de cohorte para las ciencias sociales, principalmente en sociología y demografía</a:t>
            </a:r>
          </a:p>
          <a:p>
            <a:pPr lvl="1"/>
            <a:r>
              <a:rPr lang="es-419" sz="2000" dirty="0"/>
              <a:t>El motor principal de cambio en las </a:t>
            </a:r>
            <a:r>
              <a:rPr lang="es-419" sz="2000" dirty="0" smtClean="0"/>
              <a:t>sociedades; </a:t>
            </a:r>
            <a:r>
              <a:rPr lang="es-419" sz="2000" dirty="0"/>
              <a:t>no es el cambio de los individuos durante su vida sino el cambio a través del reemplazamiento de generaciones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s-419" sz="3000" dirty="0"/>
              <a:t>Análisis de cambios en componentes EPC</a:t>
            </a:r>
            <a:endParaRPr lang="en-US" sz="3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419" sz="2400" dirty="0"/>
              <a:t>Más de 100 años de desarrollo conceptual y metodológico</a:t>
            </a:r>
          </a:p>
          <a:p>
            <a:pPr lvl="1"/>
            <a:r>
              <a:rPr lang="es-419" sz="2400" dirty="0"/>
              <a:t>Aun muy lejos de un consenso y altamente controversial</a:t>
            </a:r>
            <a:endParaRPr lang="es-419" sz="2000" dirty="0"/>
          </a:p>
          <a:p>
            <a:pPr lvl="2"/>
            <a:r>
              <a:rPr lang="es-419" sz="1800" dirty="0" err="1"/>
              <a:t>e.g</a:t>
            </a:r>
            <a:r>
              <a:rPr lang="es-419" sz="1800" dirty="0"/>
              <a:t>., Números especiales de </a:t>
            </a:r>
            <a:r>
              <a:rPr lang="es-419" sz="1800" i="1" dirty="0" err="1"/>
              <a:t>Demography</a:t>
            </a:r>
            <a:r>
              <a:rPr lang="es-419" sz="1800" dirty="0"/>
              <a:t> (2013) y </a:t>
            </a:r>
            <a:r>
              <a:rPr lang="es-419" sz="1800" i="1" dirty="0"/>
              <a:t>Social </a:t>
            </a:r>
            <a:r>
              <a:rPr lang="es-419" sz="1800" i="1" dirty="0" err="1"/>
              <a:t>Science</a:t>
            </a:r>
            <a:r>
              <a:rPr lang="es-419" sz="1800" i="1" dirty="0"/>
              <a:t> &amp; Medicine</a:t>
            </a:r>
            <a:r>
              <a:rPr lang="es-419" sz="1800" dirty="0"/>
              <a:t> (2015)</a:t>
            </a:r>
          </a:p>
          <a:p>
            <a:pPr lvl="1"/>
            <a:r>
              <a:rPr lang="es-419" sz="2400" dirty="0" smtClean="0"/>
              <a:t>Enfoques visuales y estadísticos</a:t>
            </a:r>
            <a:endParaRPr lang="es-419" sz="2400" dirty="0"/>
          </a:p>
        </p:txBody>
      </p:sp>
    </p:spTree>
    <p:extLst>
      <p:ext uri="{BB962C8B-B14F-4D97-AF65-F5344CB8AC3E}">
        <p14:creationId xmlns:p14="http://schemas.microsoft.com/office/powerpoint/2010/main" val="325153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s-419" b="1" dirty="0"/>
              <a:t>Efectos lineales y no lineales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8" y="1196752"/>
            <a:ext cx="9721080" cy="4997152"/>
          </a:xfrm>
        </p:spPr>
        <p:txBody>
          <a:bodyPr>
            <a:normAutofit fontScale="85000" lnSpcReduction="20000"/>
          </a:bodyPr>
          <a:lstStyle/>
          <a:p>
            <a:r>
              <a:rPr lang="es-419" dirty="0"/>
              <a:t>Efectos lineales: cambios </a:t>
            </a:r>
            <a:r>
              <a:rPr lang="es-419" dirty="0" smtClean="0"/>
              <a:t>monotónicos/constantes </a:t>
            </a:r>
            <a:r>
              <a:rPr lang="es-419" dirty="0"/>
              <a:t>en el largo plazo</a:t>
            </a:r>
          </a:p>
          <a:p>
            <a:pPr lvl="1"/>
            <a:r>
              <a:rPr lang="es-419" dirty="0"/>
              <a:t>Imposible de atribuirlos </a:t>
            </a:r>
            <a:r>
              <a:rPr lang="es-419" dirty="0" smtClean="0"/>
              <a:t>independientemente a </a:t>
            </a:r>
            <a:r>
              <a:rPr lang="es-419" dirty="0"/>
              <a:t>los componentes de edad, periodo, o cohorte</a:t>
            </a:r>
          </a:p>
          <a:p>
            <a:pPr lvl="1"/>
            <a:r>
              <a:rPr lang="es-419" dirty="0"/>
              <a:t>ej., </a:t>
            </a:r>
            <a:r>
              <a:rPr lang="es-419" dirty="0" smtClean="0"/>
              <a:t>tendencia secular de mejora de </a:t>
            </a:r>
            <a:r>
              <a:rPr lang="es-419" dirty="0"/>
              <a:t>mortalidad en el </a:t>
            </a:r>
            <a:r>
              <a:rPr lang="es-419" dirty="0" smtClean="0"/>
              <a:t>tiempo, puede deberse a cambios modulados por periodos o por cohortes, pero no se sabe en que medida contribuye cada dimensión temporal</a:t>
            </a:r>
            <a:endParaRPr lang="es-419" dirty="0"/>
          </a:p>
          <a:p>
            <a:r>
              <a:rPr lang="es-419" dirty="0"/>
              <a:t>Efectos no lineales: Variaciones en la velocidad de los cambios </a:t>
            </a:r>
            <a:r>
              <a:rPr lang="es-419" sz="2400" dirty="0"/>
              <a:t>(i.e., aceleraciones y </a:t>
            </a:r>
            <a:r>
              <a:rPr lang="es-419" sz="2400" dirty="0" smtClean="0"/>
              <a:t>desaceleraciones </a:t>
            </a:r>
            <a:r>
              <a:rPr lang="es-419" sz="2400" dirty="0"/>
              <a:t>de mortalidad)</a:t>
            </a:r>
            <a:endParaRPr lang="es-419" dirty="0"/>
          </a:p>
          <a:p>
            <a:pPr lvl="1"/>
            <a:r>
              <a:rPr lang="es-419" dirty="0"/>
              <a:t>Divergencias respecto a la tendencia lineal del cambio</a:t>
            </a:r>
          </a:p>
          <a:p>
            <a:pPr lvl="1"/>
            <a:r>
              <a:rPr lang="es-419" dirty="0"/>
              <a:t>Posibles de ser atribuibles a los componentes temporales de edad, periodo y cohorte</a:t>
            </a:r>
          </a:p>
          <a:p>
            <a:pPr lvl="1"/>
            <a:r>
              <a:rPr lang="es-419" dirty="0"/>
              <a:t>ej., mortalidad de las cohortes que divergen de la tendencia lineal, periodos de crisis de mortalidad</a:t>
            </a:r>
          </a:p>
        </p:txBody>
      </p:sp>
    </p:spTree>
    <p:extLst>
      <p:ext uri="{BB962C8B-B14F-4D97-AF65-F5344CB8AC3E}">
        <p14:creationId xmlns:p14="http://schemas.microsoft.com/office/powerpoint/2010/main" val="29313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3432" y="1055548"/>
                <a:ext cx="10297144" cy="222943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s-419" sz="2800" dirty="0"/>
                  <a:t>A menudo vistos como una enfoque más transparente para la identificación de efectos no lineales APC, comparado a los enfoques puramente estadísticos</a:t>
                </a:r>
              </a:p>
              <a:p>
                <a:pPr>
                  <a:lnSpc>
                    <a:spcPct val="150000"/>
                  </a:lnSpc>
                </a:pPr>
                <a:r>
                  <a:rPr lang="es-419" sz="2800" b="1" dirty="0"/>
                  <a:t>Superficies de Lexis de cambio de mortalidad </a:t>
                </a:r>
                <a:r>
                  <a:rPr lang="es-419" sz="2100" dirty="0"/>
                  <a:t>(</a:t>
                </a:r>
                <a:r>
                  <a:rPr lang="es-419" sz="2100" dirty="0" err="1"/>
                  <a:t>Vaupel</a:t>
                </a:r>
                <a:r>
                  <a:rPr lang="es-419" sz="2100" dirty="0"/>
                  <a:t> et al. 1987, Rau et al. 2013, 2018)</a:t>
                </a:r>
                <a:endParaRPr lang="es-419" sz="2400" dirty="0"/>
              </a:p>
              <a:p>
                <a:pPr marL="457200" lvl="1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100" i="1">
                            <a:latin typeface="Cambria Math"/>
                          </a:rPr>
                          <m:t>∆</m:t>
                        </m:r>
                        <m:r>
                          <a:rPr lang="es-419" sz="2100" i="1">
                            <a:latin typeface="Cambria Math"/>
                          </a:rPr>
                          <m:t>𝑝𝑐</m:t>
                        </m:r>
                      </m:e>
                      <m:sub>
                        <m:r>
                          <a:rPr lang="es-419" sz="2100" i="1">
                            <a:latin typeface="Cambria Math"/>
                          </a:rPr>
                          <m:t>𝑥</m:t>
                        </m:r>
                        <m:r>
                          <a:rPr lang="es-419" sz="2100" i="1">
                            <a:latin typeface="Cambria Math"/>
                          </a:rPr>
                          <m:t>,</m:t>
                        </m:r>
                        <m:r>
                          <a:rPr lang="es-419" sz="21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s-419" sz="21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s-419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1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s-419" sz="2100" i="1">
                            <a:latin typeface="Cambria Math"/>
                          </a:rPr>
                          <m:t>𝑥</m:t>
                        </m:r>
                        <m:r>
                          <a:rPr lang="es-419" sz="2100" i="1">
                            <a:latin typeface="Cambria Math"/>
                          </a:rPr>
                          <m:t>, </m:t>
                        </m:r>
                        <m:r>
                          <a:rPr lang="es-419" sz="21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s-419" sz="21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s-419" sz="21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s-419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1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s-419" sz="2100" i="1">
                            <a:latin typeface="Cambria Math"/>
                          </a:rPr>
                          <m:t>𝑥</m:t>
                        </m:r>
                        <m:r>
                          <a:rPr lang="es-419" sz="2100" i="1">
                            <a:latin typeface="Cambria Math"/>
                          </a:rPr>
                          <m:t>, </m:t>
                        </m:r>
                        <m:r>
                          <a:rPr lang="es-419" sz="2100" i="1">
                            <a:latin typeface="Cambria Math"/>
                          </a:rPr>
                          <m:t>𝑡</m:t>
                        </m:r>
                        <m:r>
                          <a:rPr lang="es-419" sz="21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s-419" sz="21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s-419" sz="2100" dirty="0"/>
                  <a:t> → Tasa de cambio de mortalidad en el tiempo/edad</a:t>
                </a:r>
              </a:p>
              <a:p>
                <a:pPr marL="57150" indent="0">
                  <a:buNone/>
                </a:pPr>
                <a:endParaRPr lang="es-419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3432" y="1055548"/>
                <a:ext cx="10297144" cy="2229436"/>
              </a:xfrm>
              <a:blipFill>
                <a:blip r:embed="rId2"/>
                <a:stretch>
                  <a:fillRect l="-770" t="-3825" r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924944"/>
            <a:ext cx="8193013" cy="29641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37602" y="5966715"/>
            <a:ext cx="287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/>
              <a:t>Fuente</a:t>
            </a:r>
            <a:r>
              <a:rPr lang="en-US" sz="1400" i="1" dirty="0"/>
              <a:t>: </a:t>
            </a:r>
            <a:r>
              <a:rPr lang="en-US" sz="1400" dirty="0"/>
              <a:t>Schöley &amp; Willekens (2014)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05547744-759F-4AA7-852E-F0875C6E2B43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Análisis visual de efectos no lineales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754AAB7-27BB-44C9-A15B-69C0E167F32F}"/>
              </a:ext>
            </a:extLst>
          </p:cNvPr>
          <p:cNvSpPr txBox="1"/>
          <p:nvPr/>
        </p:nvSpPr>
        <p:spPr>
          <a:xfrm>
            <a:off x="137917" y="3645024"/>
            <a:ext cx="36582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>
              <a:buNone/>
            </a:pPr>
            <a:r>
              <a:rPr lang="es-419" dirty="0"/>
              <a:t>Trazos horizontales → efectos edad</a:t>
            </a:r>
          </a:p>
          <a:p>
            <a:pPr marL="57150" indent="0">
              <a:buNone/>
            </a:pPr>
            <a:r>
              <a:rPr lang="es-419" dirty="0"/>
              <a:t>Trazos verticales → efectos periodo</a:t>
            </a:r>
          </a:p>
          <a:p>
            <a:pPr marL="57150" indent="0">
              <a:buNone/>
            </a:pPr>
            <a:r>
              <a:rPr lang="es-419" dirty="0"/>
              <a:t>Trazos diagonales → efectos cohorte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6192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>
          <a:xfrm>
            <a:off x="1581807" y="1412776"/>
            <a:ext cx="9986801" cy="54504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991597"/>
            <a:ext cx="10945216" cy="1143000"/>
          </a:xfrm>
        </p:spPr>
        <p:txBody>
          <a:bodyPr>
            <a:normAutofit/>
          </a:bodyPr>
          <a:lstStyle/>
          <a:p>
            <a:r>
              <a:rPr lang="es-419" sz="2800" dirty="0" smtClean="0"/>
              <a:t>13 608 tasas específicas de mortalidad (ASDR) en una superficie de </a:t>
            </a:r>
            <a:r>
              <a:rPr lang="es-419" sz="2800" dirty="0" err="1" smtClean="0"/>
              <a:t>Lexis</a:t>
            </a:r>
            <a:endParaRPr lang="es-419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63352" y="1647616"/>
            <a:ext cx="1305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dirty="0"/>
              <a:t>France </a:t>
            </a:r>
          </a:p>
          <a:p>
            <a:pPr marL="0" lvl="1" algn="r"/>
            <a:r>
              <a:rPr lang="en-US" dirty="0"/>
              <a:t>ASDRs</a:t>
            </a:r>
          </a:p>
          <a:p>
            <a:pPr marL="0" lvl="1" algn="r"/>
            <a:r>
              <a:rPr lang="en-US" dirty="0"/>
              <a:t>1850-2017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98FD5453-8A46-4D61-B011-82CE7CBC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807" y="-27384"/>
            <a:ext cx="9194713" cy="1143000"/>
          </a:xfrm>
        </p:spPr>
        <p:txBody>
          <a:bodyPr>
            <a:normAutofit/>
          </a:bodyPr>
          <a:lstStyle/>
          <a:p>
            <a:r>
              <a:rPr lang="es-419" b="1" dirty="0" smtClean="0"/>
              <a:t>Visualización de tasas de mortalidad</a:t>
            </a:r>
            <a:endParaRPr lang="es-419" b="1" dirty="0"/>
          </a:p>
        </p:txBody>
      </p:sp>
    </p:spTree>
    <p:extLst>
      <p:ext uri="{BB962C8B-B14F-4D97-AF65-F5344CB8AC3E}">
        <p14:creationId xmlns:p14="http://schemas.microsoft.com/office/powerpoint/2010/main" val="156608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3" y="0"/>
            <a:ext cx="6174000" cy="35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1" y="0"/>
            <a:ext cx="6174002" cy="352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74" y="3465384"/>
            <a:ext cx="5985001" cy="34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74" y="3465384"/>
            <a:ext cx="5985001" cy="34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2925" y="3914472"/>
            <a:ext cx="20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1400" i="1" dirty="0"/>
              <a:t>Superficie de Lexis de cambio de </a:t>
            </a:r>
          </a:p>
          <a:p>
            <a:pPr algn="r"/>
            <a:r>
              <a:rPr lang="es-419" sz="1400" i="1" dirty="0"/>
              <a:t>Mortalidad en periodos/cohortes</a:t>
            </a:r>
            <a:endParaRPr lang="es-419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378337" y="1508286"/>
            <a:ext cx="1699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/>
              <a:t>Mortalidad</a:t>
            </a:r>
            <a:r>
              <a:rPr lang="en-US" sz="1400" i="1" dirty="0"/>
              <a:t> de </a:t>
            </a:r>
            <a:r>
              <a:rPr lang="en-US" sz="1400" i="1" dirty="0" err="1"/>
              <a:t>mujeres</a:t>
            </a:r>
            <a:r>
              <a:rPr lang="en-US" sz="1400" i="1" dirty="0"/>
              <a:t> </a:t>
            </a:r>
            <a:r>
              <a:rPr lang="en-US" sz="1400" i="1" dirty="0" err="1"/>
              <a:t>en</a:t>
            </a:r>
            <a:r>
              <a:rPr lang="en-US" sz="1400" i="1" dirty="0"/>
              <a:t> Francia 1850-2017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559497" y="5220490"/>
            <a:ext cx="1559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● </a:t>
            </a:r>
            <a:r>
              <a:rPr lang="en-US" sz="1200" dirty="0"/>
              <a:t>→ </a:t>
            </a:r>
            <a:r>
              <a:rPr lang="en-US" sz="1600" dirty="0">
                <a:solidFill>
                  <a:srgbClr val="0070C0"/>
                </a:solidFill>
              </a:rPr>
              <a:t>●</a:t>
            </a:r>
            <a:r>
              <a:rPr lang="en-US" sz="1200" dirty="0"/>
              <a:t> </a:t>
            </a:r>
            <a:r>
              <a:rPr lang="en-US" sz="1200" i="1" dirty="0" err="1"/>
              <a:t>decrementos</a:t>
            </a:r>
            <a:endParaRPr lang="en-US" sz="1200" i="1" dirty="0"/>
          </a:p>
          <a:p>
            <a:r>
              <a:rPr lang="en-US" sz="1600" dirty="0">
                <a:solidFill>
                  <a:srgbClr val="FFFF00"/>
                </a:solidFill>
              </a:rPr>
              <a:t>● </a:t>
            </a:r>
            <a:r>
              <a:rPr lang="en-US" sz="1200" dirty="0"/>
              <a:t>→ </a:t>
            </a:r>
            <a:r>
              <a:rPr lang="en-US" sz="1600" dirty="0">
                <a:solidFill>
                  <a:srgbClr val="FF0000"/>
                </a:solidFill>
              </a:rPr>
              <a:t>●</a:t>
            </a:r>
            <a:r>
              <a:rPr lang="en-US" sz="1200" dirty="0"/>
              <a:t> </a:t>
            </a:r>
            <a:r>
              <a:rPr lang="en-US" sz="1200" i="1" dirty="0" err="1"/>
              <a:t>incrementos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347230" y="2294496"/>
            <a:ext cx="169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 err="1">
                <a:solidFill>
                  <a:srgbClr val="0070C0"/>
                </a:solidFill>
              </a:rPr>
              <a:t>Tasas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 err="1">
                <a:solidFill>
                  <a:srgbClr val="0070C0"/>
                </a:solidFill>
              </a:rPr>
              <a:t>suavizadas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2CF32BE5-CE67-466E-9C52-AAB471E5B78D}"/>
                  </a:ext>
                </a:extLst>
              </p:cNvPr>
              <p:cNvSpPr/>
              <p:nvPr/>
            </p:nvSpPr>
            <p:spPr>
              <a:xfrm>
                <a:off x="9295813" y="3125940"/>
                <a:ext cx="2704843" cy="533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𝑝𝑐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CF32BE5-CE67-466E-9C52-AAB471E5B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813" y="3125940"/>
                <a:ext cx="2704843" cy="5333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xmlns="" id="{95B484C6-780A-411A-96DD-32A77FF8B6FD}"/>
              </a:ext>
            </a:extLst>
          </p:cNvPr>
          <p:cNvCxnSpPr>
            <a:cxnSpLocks/>
            <a:stCxn id="6" idx="3"/>
            <a:endCxn id="2" idx="0"/>
          </p:cNvCxnSpPr>
          <p:nvPr/>
        </p:nvCxnSpPr>
        <p:spPr>
          <a:xfrm>
            <a:off x="9455853" y="1764000"/>
            <a:ext cx="1192382" cy="1361940"/>
          </a:xfrm>
          <a:prstGeom prst="curved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xmlns="" id="{A62B0E0C-3791-4B2D-A772-7372A927866B}"/>
              </a:ext>
            </a:extLst>
          </p:cNvPr>
          <p:cNvCxnSpPr>
            <a:cxnSpLocks/>
            <a:stCxn id="2" idx="2"/>
            <a:endCxn id="11" idx="3"/>
          </p:cNvCxnSpPr>
          <p:nvPr/>
        </p:nvCxnSpPr>
        <p:spPr>
          <a:xfrm rot="5400000">
            <a:off x="9226159" y="3753307"/>
            <a:ext cx="1516093" cy="1328060"/>
          </a:xfrm>
          <a:prstGeom prst="curved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C4E670-14AC-433D-9C8D-BBA97EFFC017}"/>
              </a:ext>
            </a:extLst>
          </p:cNvPr>
          <p:cNvSpPr txBox="1"/>
          <p:nvPr/>
        </p:nvSpPr>
        <p:spPr>
          <a:xfrm>
            <a:off x="171826" y="149731"/>
            <a:ext cx="246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Superficie</a:t>
            </a:r>
            <a:r>
              <a:rPr lang="en-US" sz="2400" b="1" dirty="0"/>
              <a:t> de Lexis de </a:t>
            </a:r>
            <a:r>
              <a:rPr lang="en-US" sz="2400" b="1" dirty="0" err="1"/>
              <a:t>cambio</a:t>
            </a:r>
            <a:r>
              <a:rPr lang="en-US" sz="2400" b="1" dirty="0"/>
              <a:t> de </a:t>
            </a:r>
            <a:r>
              <a:rPr lang="en-US" sz="2400" b="1" dirty="0" err="1"/>
              <a:t>mortalidad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7289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0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4CEFEE4-8DB4-4B7C-9676-3346C8DB15F3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/>
              <a:t>Análisis visual de efectos no lineales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7C6B9C-D54C-4215-ACA9-B4E909025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99" y="908720"/>
            <a:ext cx="5985001" cy="34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2D64F12-6942-4405-AE60-EB553ED4E5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221088"/>
            <a:ext cx="5616621" cy="2340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FDEC361-2180-43CE-990C-A77AF9C1F91F}"/>
              </a:ext>
            </a:extLst>
          </p:cNvPr>
          <p:cNvSpPr txBox="1"/>
          <p:nvPr/>
        </p:nvSpPr>
        <p:spPr>
          <a:xfrm>
            <a:off x="1924658" y="4337131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b="1" dirty="0"/>
              <a:t>A edad 40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AA1538C-4980-498B-B912-378DC795E01C}"/>
              </a:ext>
            </a:extLst>
          </p:cNvPr>
          <p:cNvCxnSpPr/>
          <p:nvPr/>
        </p:nvCxnSpPr>
        <p:spPr>
          <a:xfrm>
            <a:off x="3377728" y="2574918"/>
            <a:ext cx="53825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9416" y="1412777"/>
                <a:ext cx="10585176" cy="4525963"/>
              </a:xfrm>
            </p:spPr>
            <p:txBody>
              <a:bodyPr>
                <a:normAutofit/>
              </a:bodyPr>
              <a:lstStyle/>
              <a:p>
                <a:r>
                  <a:rPr lang="es-419" sz="2800" b="1" i="1" dirty="0" smtClean="0"/>
                  <a:t>Modelo </a:t>
                </a:r>
                <a:r>
                  <a:rPr lang="es-419" sz="2800" b="1" i="1" dirty="0"/>
                  <a:t>clásico EPC </a:t>
                </a:r>
                <a:r>
                  <a:rPr lang="es-419" sz="2400" i="1" dirty="0"/>
                  <a:t>(Mason et al. 1973)</a:t>
                </a:r>
                <a:endParaRPr lang="es-419" sz="2400" b="1" i="1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sz="2400" dirty="0"/>
                  <a:t>Primer modelo en tener en cuenta simultáneamente las variaciones EPC</a:t>
                </a:r>
              </a:p>
              <a:p>
                <a:pPr marL="11430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1800" b="1" i="1">
                          <a:latin typeface="Cambria Math"/>
                        </a:rPr>
                        <m:t>𝒍𝒐𝒈</m:t>
                      </m:r>
                      <m:r>
                        <a:rPr lang="es-419" sz="1800" b="1" i="1">
                          <a:latin typeface="Cambria Math"/>
                        </a:rPr>
                        <m:t>(</m:t>
                      </m:r>
                      <m:r>
                        <a:rPr lang="es-419" sz="1800" b="1" i="1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419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1800" b="1" i="1">
                                  <a:latin typeface="Cambria Math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419" sz="1800" b="1" i="1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s-419" sz="1800" b="1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s-419" sz="1800" b="1" i="1">
                                  <a:latin typeface="Cambria Math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  <m:r>
                        <a:rPr lang="es-419" sz="1800" b="1" i="1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800" b="1" i="1">
                              <a:latin typeface="Cambria Math"/>
                            </a:rPr>
                            <m:t>𝜽</m:t>
                          </m:r>
                        </m:e>
                        <m:sub>
                          <m:r>
                            <a:rPr lang="es-419" sz="1800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s-419" sz="18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800" b="1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s-419" sz="1800" b="1" i="1">
                              <a:latin typeface="Cambria Math"/>
                            </a:rPr>
                            <m:t>𝒂</m:t>
                          </m:r>
                        </m:sub>
                      </m:sSub>
                      <m:r>
                        <a:rPr lang="es-419" sz="18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800" b="1" i="1">
                              <a:latin typeface="Cambria Math"/>
                            </a:rPr>
                            <m:t>𝜷</m:t>
                          </m:r>
                        </m:e>
                        <m:sub>
                          <m:r>
                            <a:rPr lang="es-419" sz="1800" b="1" i="1">
                              <a:latin typeface="Cambria Math"/>
                            </a:rPr>
                            <m:t>𝒑</m:t>
                          </m:r>
                        </m:sub>
                      </m:sSub>
                      <m:r>
                        <a:rPr lang="es-419" sz="18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419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800" b="1" i="1">
                              <a:latin typeface="Cambria Math"/>
                            </a:rPr>
                            <m:t>𝜸</m:t>
                          </m:r>
                        </m:e>
                        <m:sub>
                          <m:r>
                            <a:rPr lang="es-419" sz="1800" b="1" i="1">
                              <a:latin typeface="Cambria Math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s-419" sz="1800" b="1" i="1" dirty="0">
                  <a:latin typeface="Cambria Math"/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sz="2400" i="1" dirty="0"/>
                  <a:t>Edad = Periodo – Cohorte </a:t>
                </a:r>
                <a:r>
                  <a:rPr lang="es-419" sz="2400" dirty="0"/>
                  <a:t>→ </a:t>
                </a:r>
                <a:r>
                  <a:rPr lang="es-419" sz="2400" b="1" i="1" dirty="0"/>
                  <a:t>Multicolinealidad perfecta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419" sz="2400" b="1" i="1" dirty="0"/>
                  <a:t>Problema de identificación</a:t>
                </a:r>
                <a:r>
                  <a:rPr lang="es-419" sz="2400" b="1" dirty="0"/>
                  <a:t>:</a:t>
                </a:r>
                <a:r>
                  <a:rPr lang="es-419" sz="2400" dirty="0"/>
                  <a:t> Imposible encontrar una solución única sin imponer restricciones adicionales. Es inherente a los análisis EPC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416" y="1412777"/>
                <a:ext cx="10585176" cy="4525963"/>
              </a:xfrm>
              <a:blipFill rotWithShape="0">
                <a:blip r:embed="rId2"/>
                <a:stretch>
                  <a:fillRect l="-1037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93" y="4329101"/>
            <a:ext cx="7002947" cy="2376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64352" y="5517233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Held and Riebler (2013)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392" y="269777"/>
            <a:ext cx="10972800" cy="1143000"/>
          </a:xfrm>
        </p:spPr>
        <p:txBody>
          <a:bodyPr>
            <a:noAutofit/>
          </a:bodyPr>
          <a:lstStyle/>
          <a:p>
            <a:r>
              <a:rPr lang="es-419" sz="3600" b="1" dirty="0"/>
              <a:t>Análisis estadístico EPC</a:t>
            </a:r>
          </a:p>
        </p:txBody>
      </p:sp>
    </p:spTree>
    <p:extLst>
      <p:ext uri="{BB962C8B-B14F-4D97-AF65-F5344CB8AC3E}">
        <p14:creationId xmlns:p14="http://schemas.microsoft.com/office/powerpoint/2010/main" val="268315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r>
              <a:rPr lang="es-419" b="1" dirty="0"/>
              <a:t>Bosquejo Sesión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423536"/>
            <a:ext cx="9443392" cy="4525963"/>
          </a:xfrm>
        </p:spPr>
        <p:txBody>
          <a:bodyPr>
            <a:normAutofit/>
          </a:bodyPr>
          <a:lstStyle/>
          <a:p>
            <a:r>
              <a:rPr lang="es-419" dirty="0"/>
              <a:t>Introducción conceptual y metodológica a análisis de  efectos de Edad-Periodo-Cohorte en la </a:t>
            </a:r>
            <a:r>
              <a:rPr lang="es-419" dirty="0" smtClean="0"/>
              <a:t>mortalidad</a:t>
            </a:r>
          </a:p>
          <a:p>
            <a:r>
              <a:rPr lang="es-419" sz="3000" dirty="0" smtClean="0"/>
              <a:t>Laboratorio </a:t>
            </a:r>
            <a:r>
              <a:rPr lang="es-419" sz="3000" dirty="0"/>
              <a:t>de aplicación de análisis EPC en </a:t>
            </a:r>
            <a:r>
              <a:rPr lang="es-419" sz="3000" dirty="0" smtClean="0"/>
              <a:t>R</a:t>
            </a:r>
            <a:endParaRPr lang="es-419" sz="3000" dirty="0"/>
          </a:p>
          <a:p>
            <a:r>
              <a:rPr lang="es-419" sz="3000" dirty="0"/>
              <a:t>Trabajo corto en grupos para afianzar </a:t>
            </a:r>
            <a:r>
              <a:rPr lang="es-419" sz="3000" dirty="0" smtClean="0"/>
              <a:t>conceptos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794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1384" y="1537447"/>
                <a:ext cx="10585176" cy="4785396"/>
              </a:xfrm>
            </p:spPr>
            <p:txBody>
              <a:bodyPr>
                <a:noAutofit/>
              </a:bodyPr>
              <a:lstStyle/>
              <a:p>
                <a:r>
                  <a:rPr lang="es-419" sz="2800" dirty="0"/>
                  <a:t>Por ejemplo, Podemos descomponer los efectos de edad en: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419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419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419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s-419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m:rPr>
                          <m:nor/>
                        </m:rPr>
                        <a:rPr lang="es-419" sz="2400"/>
                        <m:t>,</m:t>
                      </m:r>
                    </m:oMath>
                  </m:oMathPara>
                </a14:m>
                <a:endParaRPr lang="es-419" sz="2400" dirty="0"/>
              </a:p>
              <a:p>
                <a:pPr marL="457200" lvl="1" indent="0">
                  <a:buNone/>
                </a:pPr>
                <a:r>
                  <a:rPr lang="es-419" sz="2400" dirty="0"/>
                  <a:t>dónde: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419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400" dirty="0"/>
                  <a:t>⟶ efecto de edad </a:t>
                </a:r>
                <a:r>
                  <a:rPr lang="es-419" sz="2400" i="1" dirty="0"/>
                  <a:t>a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400" dirty="0"/>
                  <a:t>⟶ efecto </a:t>
                </a:r>
                <a:r>
                  <a:rPr lang="es-419" sz="2400" dirty="0">
                    <a:solidFill>
                      <a:srgbClr val="0070C0"/>
                    </a:solidFill>
                  </a:rPr>
                  <a:t>lineal </a:t>
                </a:r>
                <a:r>
                  <a:rPr lang="es-419" sz="2400" dirty="0"/>
                  <a:t>de edad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419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419" sz="2400" dirty="0"/>
                  <a:t>⟶ edad de referencia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s-419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419" sz="2400" dirty="0"/>
                  <a:t>⟶ </a:t>
                </a:r>
                <a:r>
                  <a:rPr lang="es-419" sz="2400" dirty="0">
                    <a:solidFill>
                      <a:srgbClr val="00B050"/>
                    </a:solidFill>
                  </a:rPr>
                  <a:t>curvatura</a:t>
                </a:r>
                <a:r>
                  <a:rPr lang="es-419" sz="2400" dirty="0">
                    <a:solidFill>
                      <a:schemeClr val="accent6"/>
                    </a:solidFill>
                  </a:rPr>
                  <a:t> </a:t>
                </a:r>
                <a:r>
                  <a:rPr lang="es-419" sz="2400" dirty="0"/>
                  <a:t>para la edad </a:t>
                </a:r>
                <a:r>
                  <a:rPr lang="es-419" sz="2400" i="1" dirty="0"/>
                  <a:t>a</a:t>
                </a:r>
              </a:p>
              <a:p>
                <a:pPr marL="457200" lvl="1" indent="0">
                  <a:buNone/>
                </a:pPr>
                <a:endParaRPr lang="es-419" sz="2400" dirty="0"/>
              </a:p>
              <a:p>
                <a:r>
                  <a:rPr lang="es-419" sz="2000" dirty="0"/>
                  <a:t>Igualmente, para los efectos de periodo y cohorte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419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419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419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419" sz="2000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419" sz="20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419" sz="2000" dirty="0"/>
                  <a:t>⟶ componentes </a:t>
                </a:r>
                <a:r>
                  <a:rPr lang="es-419" sz="2000" dirty="0">
                    <a:solidFill>
                      <a:srgbClr val="0070C0"/>
                    </a:solidFill>
                  </a:rPr>
                  <a:t>lineales </a:t>
                </a:r>
                <a:r>
                  <a:rPr lang="es-419" sz="2000" dirty="0"/>
                  <a:t>de periodo y cohorte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419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419" sz="2000" dirty="0">
                    <a:solidFill>
                      <a:srgbClr val="00B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s-419" sz="20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419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419" sz="2000" dirty="0"/>
                  <a:t>⟶ </a:t>
                </a:r>
                <a:r>
                  <a:rPr lang="es-419" sz="2000" dirty="0">
                    <a:solidFill>
                      <a:srgbClr val="00B050"/>
                    </a:solidFill>
                  </a:rPr>
                  <a:t>curvaturas</a:t>
                </a:r>
                <a:r>
                  <a:rPr lang="es-419" sz="2000" dirty="0">
                    <a:solidFill>
                      <a:schemeClr val="accent6"/>
                    </a:solidFill>
                  </a:rPr>
                  <a:t> </a:t>
                </a:r>
                <a:r>
                  <a:rPr lang="es-419" sz="2000" dirty="0"/>
                  <a:t>para periodo </a:t>
                </a:r>
                <a:r>
                  <a:rPr lang="es-419" sz="2000" i="1" dirty="0"/>
                  <a:t>p</a:t>
                </a:r>
                <a:r>
                  <a:rPr lang="es-419" sz="2000" dirty="0"/>
                  <a:t> y cohorte </a:t>
                </a:r>
                <a:r>
                  <a:rPr lang="es-419" sz="2000" i="1" dirty="0"/>
                  <a:t>c</a:t>
                </a:r>
                <a:endParaRPr lang="es-419" sz="2800" i="1" dirty="0"/>
              </a:p>
              <a:p>
                <a:pPr marL="457200" lvl="1" indent="0">
                  <a:buNone/>
                </a:pPr>
                <a:endParaRPr lang="es-419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1537447"/>
                <a:ext cx="10585176" cy="4785396"/>
              </a:xfrm>
              <a:blipFill rotWithShape="0">
                <a:blip r:embed="rId2"/>
                <a:stretch>
                  <a:fillRect l="-1036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2017204" y="2868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Partición </a:t>
            </a:r>
            <a:r>
              <a:rPr lang="es-419" b="1" dirty="0" smtClean="0"/>
              <a:t>estadística de </a:t>
            </a:r>
            <a:r>
              <a:rPr lang="es-419" b="1" dirty="0"/>
              <a:t>efectos EPC </a:t>
            </a:r>
            <a:r>
              <a:rPr lang="es-419" b="1" dirty="0" smtClean="0"/>
              <a:t>entre </a:t>
            </a:r>
            <a:r>
              <a:rPr lang="es-419" b="1" dirty="0"/>
              <a:t>efectos lineales y no lineales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972" y="2708920"/>
            <a:ext cx="5139317" cy="22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7448" y="1340769"/>
                <a:ext cx="10009112" cy="47853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s-419" sz="2400" dirty="0"/>
                  <a:t>Considerando estas particiones y la interdependencia lineal entre las variables EPC, el modelo clásico puede reformularse cómo </a:t>
                </a:r>
                <a:r>
                  <a:rPr lang="es-419" sz="1800" dirty="0"/>
                  <a:t>(</a:t>
                </a:r>
                <a:r>
                  <a:rPr lang="es-419" sz="1800" dirty="0" err="1"/>
                  <a:t>Rodgers</a:t>
                </a:r>
                <a:r>
                  <a:rPr lang="es-419" sz="1800" dirty="0"/>
                  <a:t> 1982)</a:t>
                </a:r>
                <a:r>
                  <a:rPr lang="es-419" sz="2400" dirty="0"/>
                  <a:t>:</a:t>
                </a:r>
              </a:p>
              <a:p>
                <a:pPr marL="0" indent="0">
                  <a:buNone/>
                </a:pPr>
                <a:endParaRPr lang="es-419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400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419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419" sz="24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419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419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419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sz="240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419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419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419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419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419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s-419" sz="2400"/>
                        <m:t>,</m:t>
                      </m:r>
                    </m:oMath>
                  </m:oMathPara>
                </a14:m>
                <a:endParaRPr lang="es-419" sz="2400" dirty="0"/>
              </a:p>
              <a:p>
                <a:pPr marL="0" indent="0">
                  <a:buNone/>
                </a:pPr>
                <a:r>
                  <a:rPr lang="es-419" sz="2400" dirty="0"/>
                  <a:t>dónde </a:t>
                </a:r>
                <a14:m>
                  <m:oMath xmlns:m="http://schemas.openxmlformats.org/officeDocument/2006/math">
                    <m:r>
                      <a:rPr lang="es-419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s-419" sz="2400" dirty="0"/>
                  <a:t>s indican los </a:t>
                </a:r>
                <a:r>
                  <a:rPr lang="es-419" sz="2400" dirty="0">
                    <a:solidFill>
                      <a:schemeClr val="accent1"/>
                    </a:solidFill>
                  </a:rPr>
                  <a:t>efectos lineales </a:t>
                </a:r>
                <a:r>
                  <a:rPr lang="es-419" sz="2400" dirty="0"/>
                  <a:t>y </a:t>
                </a:r>
                <a14:m>
                  <m:oMath xmlns:m="http://schemas.openxmlformats.org/officeDocument/2006/math">
                    <m:r>
                      <a:rPr lang="es-419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419" sz="2400" dirty="0"/>
                  <a:t>s los </a:t>
                </a:r>
                <a:r>
                  <a:rPr lang="es-419" sz="2400" dirty="0">
                    <a:solidFill>
                      <a:srgbClr val="00B050"/>
                    </a:solidFill>
                  </a:rPr>
                  <a:t>efectos no lineales o curvaturas</a:t>
                </a:r>
              </a:p>
              <a:p>
                <a:pPr marL="0" indent="0">
                  <a:buNone/>
                </a:pPr>
                <a:endParaRPr lang="es-419" sz="2400" dirty="0"/>
              </a:p>
              <a:p>
                <a:pPr marL="0" indent="0">
                  <a:buNone/>
                </a:pPr>
                <a:r>
                  <a:rPr lang="es-419" sz="2400" b="1" dirty="0"/>
                  <a:t>Tres implicaciones de esta partición: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419" sz="2000" dirty="0"/>
                  <a:t>Los efectos lineales son perfectamente </a:t>
                </a:r>
                <a:r>
                  <a:rPr lang="es-419" sz="2000" dirty="0" smtClean="0"/>
                  <a:t>interdependientes (Un cambio en una dimensión temporal implica cambios en las otras dos, de igual magnitud, en la </a:t>
                </a:r>
                <a:r>
                  <a:rPr lang="es-419" sz="2000" dirty="0"/>
                  <a:t>misma dirección u </a:t>
                </a:r>
                <a:r>
                  <a:rPr lang="es-419" sz="2000" dirty="0" smtClean="0"/>
                  <a:t>opuesta)</a:t>
                </a:r>
                <a:endParaRPr lang="es-419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419" sz="2000" dirty="0"/>
                  <a:t>Los efectos no lineales son independientes e identificables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419" sz="2000" dirty="0"/>
                  <a:t>La partición entre efectos lineales de periodo y cohorte no es identificable, pero si la suma de los dos </a:t>
                </a:r>
                <a:r>
                  <a:rPr lang="es-419" sz="2000" b="1" dirty="0"/>
                  <a:t>→ </a:t>
                </a:r>
                <a:r>
                  <a:rPr lang="es-419" sz="2000" b="1" i="1" dirty="0" err="1"/>
                  <a:t>drift</a:t>
                </a:r>
                <a:r>
                  <a:rPr lang="es-419" sz="2000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419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s-419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419" sz="20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s-419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0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419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419" sz="2000" dirty="0"/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s-419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448" y="1340769"/>
                <a:ext cx="10009112" cy="4785396"/>
              </a:xfrm>
              <a:blipFill rotWithShape="0">
                <a:blip r:embed="rId2"/>
                <a:stretch>
                  <a:fillRect l="-974" t="-1019" r="-487" b="-7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Análisis estadístico EPC</a:t>
            </a:r>
          </a:p>
        </p:txBody>
      </p:sp>
    </p:spTree>
    <p:extLst>
      <p:ext uri="{BB962C8B-B14F-4D97-AF65-F5344CB8AC3E}">
        <p14:creationId xmlns:p14="http://schemas.microsoft.com/office/powerpoint/2010/main" val="22714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7448" y="1340769"/>
                <a:ext cx="10009112" cy="4785396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s-419" sz="2400" b="1" dirty="0"/>
                  <a:t>Las pendientes de los efectos lineales son perfectamente interdependientes: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</m:oMath>
                </a14:m>
                <a:endParaRPr lang="en-US" sz="2400" dirty="0"/>
              </a:p>
              <a:p>
                <a:pPr lvl="1"/>
                <a:endParaRPr lang="es-ES" sz="2000" dirty="0"/>
              </a:p>
              <a:p>
                <a:pPr lvl="1"/>
                <a:endParaRPr lang="es-ES" sz="2000" dirty="0"/>
              </a:p>
              <a:p>
                <a:pPr lvl="1"/>
                <a:r>
                  <a:rPr lang="es-ES" sz="2400" dirty="0"/>
                  <a:t>Las pendientes en todos los modelos están interrelacionadas porque cualquier </a:t>
                </a:r>
                <a:r>
                  <a:rPr lang="es-ES" sz="2400" dirty="0" smtClean="0"/>
                  <a:t>sesgo de magnitud </a:t>
                </a:r>
                <a:r>
                  <a:rPr lang="es-ES" sz="2400" b="1" dirty="0" smtClean="0"/>
                  <a:t>𝑣</a:t>
                </a:r>
                <a:r>
                  <a:rPr lang="es-ES" sz="2400" dirty="0" smtClean="0"/>
                  <a:t> </a:t>
                </a:r>
                <a:r>
                  <a:rPr lang="es-ES" sz="2400" dirty="0"/>
                  <a:t>en una de las pendientes “verdaderas” afecta a las otras pendientes en la misma magnitud </a:t>
                </a:r>
                <a:r>
                  <a:rPr lang="es-ES" sz="2400" b="1" dirty="0"/>
                  <a:t>𝑣</a:t>
                </a:r>
                <a:endParaRPr lang="es-ES" sz="2400" dirty="0"/>
              </a:p>
              <a:p>
                <a:pPr lvl="1"/>
                <a:r>
                  <a:rPr lang="es-ES" sz="2400" dirty="0"/>
                  <a:t>Si se fija alguna de las pendientes, las otras dos se </a:t>
                </a:r>
                <a:r>
                  <a:rPr lang="es-ES" sz="2400" dirty="0" smtClean="0"/>
                  <a:t>determinan/fijan </a:t>
                </a:r>
                <a:r>
                  <a:rPr lang="es-ES" sz="2400" dirty="0"/>
                  <a:t>implícitamente</a:t>
                </a:r>
                <a:endParaRPr lang="en-US" sz="2400" dirty="0"/>
              </a:p>
              <a:p>
                <a:pPr marL="0" indent="0">
                  <a:buNone/>
                </a:pPr>
                <a:endParaRPr lang="es-419" sz="2400" dirty="0"/>
              </a:p>
              <a:p>
                <a:pPr marL="457200" lvl="1" indent="0">
                  <a:buNone/>
                </a:pPr>
                <a:endParaRPr lang="es-419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448" y="1340769"/>
                <a:ext cx="10009112" cy="4785396"/>
              </a:xfrm>
              <a:blipFill rotWithShape="0">
                <a:blip r:embed="rId2"/>
                <a:stretch>
                  <a:fillRect l="-974" t="-1146" b="-4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 smtClean="0"/>
              <a:t>Implicaciones </a:t>
            </a:r>
            <a:r>
              <a:rPr lang="es-419" b="1" dirty="0"/>
              <a:t>de la partición de efectos lineales y no </a:t>
            </a:r>
            <a:r>
              <a:rPr lang="es-419" b="1" dirty="0" smtClean="0"/>
              <a:t>lineales (I)</a:t>
            </a:r>
            <a:endParaRPr lang="es-419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2F096A-6FE8-4460-BC2D-3EB45A687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988840"/>
            <a:ext cx="5958409" cy="202182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3DE45DFD-238F-47BB-8631-E203001DB292}"/>
              </a:ext>
            </a:extLst>
          </p:cNvPr>
          <p:cNvCxnSpPr/>
          <p:nvPr/>
        </p:nvCxnSpPr>
        <p:spPr>
          <a:xfrm>
            <a:off x="3863752" y="2852936"/>
            <a:ext cx="126402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551" y="1111429"/>
            <a:ext cx="9577064" cy="5478578"/>
          </a:xfrm>
        </p:spPr>
        <p:txBody>
          <a:bodyPr>
            <a:normAutofit/>
          </a:bodyPr>
          <a:lstStyle/>
          <a:p>
            <a:r>
              <a:rPr lang="es-419" sz="2800" dirty="0"/>
              <a:t>Restricciones explicitas como solución </a:t>
            </a:r>
            <a:r>
              <a:rPr lang="es-419" sz="1800" dirty="0"/>
              <a:t>(</a:t>
            </a:r>
            <a:r>
              <a:rPr lang="es-419" sz="1800" i="1" dirty="0" err="1"/>
              <a:t>Constrained</a:t>
            </a:r>
            <a:r>
              <a:rPr lang="es-419" sz="1800" i="1" dirty="0"/>
              <a:t> </a:t>
            </a:r>
            <a:r>
              <a:rPr lang="es-419" sz="1800" i="1" dirty="0" err="1"/>
              <a:t>generalized</a:t>
            </a:r>
            <a:r>
              <a:rPr lang="es-419" sz="1800" i="1" dirty="0"/>
              <a:t> linear </a:t>
            </a:r>
            <a:r>
              <a:rPr lang="es-419" sz="1800" i="1" dirty="0" err="1"/>
              <a:t>models</a:t>
            </a:r>
            <a:r>
              <a:rPr lang="es-419" sz="1800" i="1" dirty="0"/>
              <a:t> </a:t>
            </a:r>
            <a:r>
              <a:rPr lang="es-419" sz="1800" i="1" dirty="0" err="1"/>
              <a:t>estimator</a:t>
            </a:r>
            <a:r>
              <a:rPr lang="es-419" sz="1800" i="1" dirty="0"/>
              <a:t> (CGLIM)</a:t>
            </a:r>
            <a:r>
              <a:rPr lang="es-419" sz="1800" dirty="0"/>
              <a:t>)</a:t>
            </a:r>
          </a:p>
          <a:p>
            <a:pPr lvl="1"/>
            <a:r>
              <a:rPr lang="es-419" dirty="0"/>
              <a:t>Igualar dos efectos </a:t>
            </a:r>
            <a:r>
              <a:rPr lang="es-419" sz="2400" dirty="0"/>
              <a:t>(</a:t>
            </a:r>
            <a:r>
              <a:rPr lang="es-419" sz="2400" dirty="0" err="1"/>
              <a:t>e.g</a:t>
            </a:r>
            <a:r>
              <a:rPr lang="es-419" sz="2400" dirty="0"/>
              <a:t>., dos periodos tienen el mismo efecto)</a:t>
            </a:r>
            <a:endParaRPr lang="es-419" dirty="0"/>
          </a:p>
          <a:p>
            <a:pPr lvl="2"/>
            <a:r>
              <a:rPr lang="es-419" dirty="0"/>
              <a:t>Basado en conocimiento teórico a priori</a:t>
            </a:r>
          </a:p>
          <a:p>
            <a:pPr lvl="2"/>
            <a:r>
              <a:rPr lang="es-419" dirty="0"/>
              <a:t>Si una de las pendientes se fija, las otras dos se determinan implícitamente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698235"/>
            <a:ext cx="9655864" cy="2706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0048" y="5847445"/>
            <a:ext cx="1511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Fuente: </a:t>
            </a:r>
          </a:p>
          <a:p>
            <a:pPr algn="r"/>
            <a:r>
              <a:rPr lang="en-US" sz="1400" i="1" dirty="0"/>
              <a:t>Yang et al. (2004)</a:t>
            </a:r>
          </a:p>
        </p:txBody>
      </p:sp>
      <p:sp>
        <p:nvSpPr>
          <p:cNvPr id="2" name="Oval 1"/>
          <p:cNvSpPr/>
          <p:nvPr/>
        </p:nvSpPr>
        <p:spPr>
          <a:xfrm>
            <a:off x="5879976" y="4653136"/>
            <a:ext cx="496538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 smtClean="0"/>
              <a:t>Implicaciones de la partición de efectos lineales y </a:t>
            </a:r>
            <a:r>
              <a:rPr lang="es-419" b="1" dirty="0"/>
              <a:t>no lineales (I</a:t>
            </a:r>
            <a:r>
              <a:rPr lang="es-419" b="1" dirty="0" smtClean="0"/>
              <a:t>) </a:t>
            </a:r>
            <a:endParaRPr lang="es-419" b="1" dirty="0"/>
          </a:p>
        </p:txBody>
      </p:sp>
    </p:spTree>
    <p:extLst>
      <p:ext uri="{BB962C8B-B14F-4D97-AF65-F5344CB8AC3E}">
        <p14:creationId xmlns:p14="http://schemas.microsoft.com/office/powerpoint/2010/main" val="275124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776"/>
            <a:ext cx="10515600" cy="4515421"/>
          </a:xfrm>
        </p:spPr>
        <p:txBody>
          <a:bodyPr>
            <a:normAutofit/>
          </a:bodyPr>
          <a:lstStyle/>
          <a:p>
            <a:r>
              <a:rPr lang="es-419" dirty="0"/>
              <a:t>Intervalos de solución: </a:t>
            </a:r>
            <a:r>
              <a:rPr lang="es-419" i="1" dirty="0" err="1"/>
              <a:t>restricted</a:t>
            </a:r>
            <a:r>
              <a:rPr lang="es-419" i="1" dirty="0"/>
              <a:t> </a:t>
            </a:r>
            <a:r>
              <a:rPr lang="es-419" i="1" dirty="0" err="1"/>
              <a:t>ranges</a:t>
            </a:r>
            <a:r>
              <a:rPr lang="es-419" dirty="0"/>
              <a:t> </a:t>
            </a:r>
            <a:r>
              <a:rPr lang="es-419" sz="1800" dirty="0"/>
              <a:t>(</a:t>
            </a:r>
            <a:r>
              <a:rPr lang="es-419" sz="1800" dirty="0" err="1"/>
              <a:t>Wickramaratne</a:t>
            </a:r>
            <a:r>
              <a:rPr lang="es-419" sz="1800" dirty="0"/>
              <a:t> et al. 1989) </a:t>
            </a:r>
            <a:r>
              <a:rPr lang="es-419" dirty="0" err="1"/>
              <a:t>or</a:t>
            </a:r>
            <a:r>
              <a:rPr lang="es-419" dirty="0"/>
              <a:t> </a:t>
            </a:r>
            <a:r>
              <a:rPr lang="es-419" i="1" dirty="0" err="1"/>
              <a:t>bounding</a:t>
            </a:r>
            <a:r>
              <a:rPr lang="es-419" dirty="0"/>
              <a:t> APC </a:t>
            </a:r>
            <a:r>
              <a:rPr lang="es-419" dirty="0" err="1"/>
              <a:t>models</a:t>
            </a:r>
            <a:r>
              <a:rPr lang="es-419" dirty="0"/>
              <a:t> </a:t>
            </a:r>
            <a:r>
              <a:rPr lang="es-419" sz="1800" dirty="0"/>
              <a:t>(</a:t>
            </a:r>
            <a:r>
              <a:rPr lang="es-419" sz="1800" dirty="0" err="1"/>
              <a:t>Fosse</a:t>
            </a:r>
            <a:r>
              <a:rPr lang="es-419" sz="1800" dirty="0"/>
              <a:t> and </a:t>
            </a:r>
            <a:r>
              <a:rPr lang="es-419" sz="1800" dirty="0" err="1"/>
              <a:t>Winship</a:t>
            </a:r>
            <a:r>
              <a:rPr lang="es-419" sz="1800" dirty="0"/>
              <a:t> 2019)</a:t>
            </a:r>
            <a:endParaRPr lang="es-419" dirty="0"/>
          </a:p>
          <a:p>
            <a:pPr lvl="1"/>
            <a:r>
              <a:rPr lang="es-419" sz="2400" dirty="0"/>
              <a:t>Basado teorías sociales y biológicas: </a:t>
            </a:r>
            <a:r>
              <a:rPr lang="es-419" sz="2400" dirty="0" err="1"/>
              <a:t>P.ejem</a:t>
            </a:r>
            <a:r>
              <a:rPr lang="es-419" sz="2400" dirty="0"/>
              <a:t>., </a:t>
            </a:r>
            <a:r>
              <a:rPr lang="es-419" sz="2400" b="1" dirty="0"/>
              <a:t>cáncer de próstata</a:t>
            </a:r>
            <a:r>
              <a:rPr lang="es-419" sz="2400" dirty="0"/>
              <a:t>: (i) el efecto de edad aumenta monotónicamente entre edades 40 y 85 y (ii) el efecto de periodo no decrece monotónicamente </a:t>
            </a:r>
            <a:r>
              <a:rPr lang="es-419" sz="1600" dirty="0"/>
              <a:t>(</a:t>
            </a:r>
            <a:r>
              <a:rPr lang="es-419" sz="1600" dirty="0" err="1"/>
              <a:t>Fosse</a:t>
            </a:r>
            <a:r>
              <a:rPr lang="es-419" sz="1600" dirty="0"/>
              <a:t> and </a:t>
            </a:r>
            <a:r>
              <a:rPr lang="es-419" sz="1600" dirty="0" err="1"/>
              <a:t>Winship</a:t>
            </a:r>
            <a:r>
              <a:rPr lang="es-419" sz="1600" dirty="0"/>
              <a:t> 2019)</a:t>
            </a:r>
            <a:endParaRPr lang="es-419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9" y="3916476"/>
            <a:ext cx="3009128" cy="2682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08" y="4067791"/>
            <a:ext cx="5891692" cy="2379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281CF2C8-5DDC-4300-89A4-062B09088119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 smtClean="0"/>
              <a:t>Implicaciones </a:t>
            </a:r>
            <a:r>
              <a:rPr lang="es-419" b="1" dirty="0"/>
              <a:t>de la partición de efectos lineales y no lineales (I</a:t>
            </a:r>
            <a:r>
              <a:rPr lang="es-419" b="1" dirty="0" smtClean="0"/>
              <a:t>)</a:t>
            </a:r>
            <a:endParaRPr lang="es-419" b="1" dirty="0"/>
          </a:p>
        </p:txBody>
      </p:sp>
    </p:spTree>
    <p:extLst>
      <p:ext uri="{BB962C8B-B14F-4D97-AF65-F5344CB8AC3E}">
        <p14:creationId xmlns:p14="http://schemas.microsoft.com/office/powerpoint/2010/main" val="127986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412776"/>
                <a:ext cx="10009112" cy="4785396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s-419" sz="2400" b="1" dirty="0"/>
                  <a:t>Los efectos no lineales son identificables</a:t>
                </a:r>
              </a:p>
              <a:p>
                <a:r>
                  <a:rPr lang="es-419" sz="2400" dirty="0"/>
                  <a:t>El problema de identificación concierne exclusivamente a la partición de componentes lineales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4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s-419" sz="2400" dirty="0"/>
                  <a:t>,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s-419" sz="2400" dirty="0"/>
              </a:p>
              <a:p>
                <a:r>
                  <a:rPr lang="es-419" sz="2400" dirty="0"/>
                  <a:t>Los componentes no lineales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s-419" sz="2400" dirty="0">
                    <a:solidFill>
                      <a:srgbClr val="00B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s-419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es-419" sz="2400">
                        <a:solidFill>
                          <a:srgbClr val="00B050"/>
                        </a:solidFill>
                      </a:rPr>
                      <m:t>,</m:t>
                    </m:r>
                    <m:sSub>
                      <m:sSubPr>
                        <m:ctrlP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419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419" sz="2400" dirty="0"/>
                  <a:t> (divergencias respecto a la tendencia lineal) son completamente identificables (estimables)</a:t>
                </a:r>
              </a:p>
              <a:p>
                <a:pPr lvl="1"/>
                <a:r>
                  <a:rPr lang="es-419" sz="2000" dirty="0"/>
                  <a:t>Sus valores son idénticos, independientemente de las pendientes de las tendencias lineales: misma divergencia, misma silueta, mismos riesgos relativos respecto a la tendencia</a:t>
                </a:r>
                <a:endParaRPr lang="es-419" sz="2400" dirty="0"/>
              </a:p>
              <a:p>
                <a:pPr marL="457200" lvl="1" indent="0">
                  <a:buNone/>
                </a:pPr>
                <a:endParaRPr lang="es-419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412776"/>
                <a:ext cx="10009112" cy="4785396"/>
              </a:xfrm>
              <a:blipFill>
                <a:blip r:embed="rId2"/>
                <a:stretch>
                  <a:fillRect l="-974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 smtClean="0"/>
              <a:t>Implicaciones </a:t>
            </a:r>
            <a:r>
              <a:rPr lang="es-419" b="1" dirty="0"/>
              <a:t>de la partición de efectos lineales y no lineales </a:t>
            </a:r>
            <a:r>
              <a:rPr lang="es-419" b="1" dirty="0" smtClean="0"/>
              <a:t>(II</a:t>
            </a:r>
            <a:r>
              <a:rPr lang="es-419" b="1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2F096A-6FE8-4460-BC2D-3EB45A687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4653136"/>
            <a:ext cx="5958409" cy="20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7448" y="1340769"/>
                <a:ext cx="10009112" cy="2088231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s-419" sz="2800" b="1" dirty="0"/>
                  <a:t>La partición entre efectos lineales de periodo y cohorte no es estimable, pero si se puede estimar su suma o </a:t>
                </a:r>
                <a:r>
                  <a:rPr lang="es-419" sz="2800" b="1" i="1" dirty="0" err="1"/>
                  <a:t>drift</a:t>
                </a:r>
                <a:r>
                  <a:rPr lang="es-419" sz="2800" b="1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419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s-419" sz="2800" b="1" i="1">
                            <a:latin typeface="Cambria Math"/>
                          </a:rPr>
                          <m:t>𝒑</m:t>
                        </m:r>
                      </m:sub>
                      <m:sup>
                        <m:r>
                          <a:rPr lang="es-419" sz="2800" b="1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s-419" sz="2800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s-419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s-419" sz="2800" b="1" i="1">
                            <a:latin typeface="Cambria Math"/>
                          </a:rPr>
                          <m:t>𝒄</m:t>
                        </m:r>
                      </m:sub>
                      <m:sup>
                        <m:r>
                          <a:rPr lang="es-419" sz="2800" b="1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419" sz="2800" b="1" dirty="0"/>
                  <a:t>)</a:t>
                </a:r>
              </a:p>
              <a:p>
                <a:pPr marL="857250" lvl="1" indent="-457200"/>
                <a:r>
                  <a:rPr lang="es-419" sz="2400" i="1" dirty="0" err="1"/>
                  <a:t>Drift</a:t>
                </a:r>
                <a:r>
                  <a:rPr lang="es-419" sz="2400" dirty="0"/>
                  <a:t>: La tendencia lineal (secular) de mortalidad en el tiempo (años y cohortes)</a:t>
                </a:r>
                <a:endParaRPr lang="es-419" sz="32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448" y="1340769"/>
                <a:ext cx="10009112" cy="2088231"/>
              </a:xfrm>
              <a:blipFill rotWithShape="0">
                <a:blip r:embed="rId2"/>
                <a:stretch>
                  <a:fillRect l="-1279" t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 smtClean="0"/>
              <a:t>Implicaciones </a:t>
            </a:r>
            <a:r>
              <a:rPr lang="es-419" b="1" dirty="0"/>
              <a:t>de la partición de efectos lineales y no lineales (</a:t>
            </a:r>
            <a:r>
              <a:rPr lang="es-419" b="1" dirty="0" smtClean="0"/>
              <a:t>III)</a:t>
            </a:r>
            <a:endParaRPr lang="es-419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697213"/>
            <a:ext cx="3657600" cy="2743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9416" y="3271545"/>
            <a:ext cx="66247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s-419" sz="2400" dirty="0"/>
              <a:t>Podemos </a:t>
            </a:r>
            <a:r>
              <a:rPr lang="es-419" sz="2400" dirty="0" smtClean="0"/>
              <a:t>concentrarnos en analizar los </a:t>
            </a:r>
            <a:r>
              <a:rPr lang="es-419" sz="2400" dirty="0"/>
              <a:t>efectos no lineales, que </a:t>
            </a:r>
            <a:r>
              <a:rPr lang="es-419" sz="2400" dirty="0" smtClean="0"/>
              <a:t>son </a:t>
            </a:r>
            <a:r>
              <a:rPr lang="es-419" sz="2400" dirty="0"/>
              <a:t>identificables </a:t>
            </a:r>
            <a:r>
              <a:rPr lang="es-419" dirty="0"/>
              <a:t>(</a:t>
            </a:r>
            <a:r>
              <a:rPr lang="es-419" dirty="0" err="1"/>
              <a:t>Holford</a:t>
            </a:r>
            <a:r>
              <a:rPr lang="es-419" dirty="0"/>
              <a:t> 1987)</a:t>
            </a:r>
            <a:endParaRPr lang="es-419" sz="2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s-419" sz="2000" dirty="0"/>
              <a:t>Extraer el </a:t>
            </a:r>
            <a:r>
              <a:rPr lang="es-419" sz="2000" i="1" dirty="0" err="1"/>
              <a:t>drift</a:t>
            </a:r>
            <a:endParaRPr lang="es-419" sz="2000" i="1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s-419" sz="2000" dirty="0"/>
              <a:t>Estimar los efectos no lineales de periodo y cohorte sin tendencia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s-419" dirty="0"/>
              <a:t>Divergencias respecto a las tendencias lineales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s-419" dirty="0"/>
              <a:t>Se interpretan como el </a:t>
            </a:r>
            <a:r>
              <a:rPr lang="es-419" b="1" dirty="0"/>
              <a:t>riesgo relativo de mortalidad respecto a la tendencia general</a:t>
            </a:r>
            <a:endParaRPr lang="es-419" sz="1600" b="1" dirty="0"/>
          </a:p>
          <a:p>
            <a:pPr marL="457200" indent="-457200"/>
            <a:endParaRPr lang="es-419" sz="2400" i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80299" y="3271545"/>
            <a:ext cx="3909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b="1" i="1" dirty="0"/>
              <a:t>Ejemplo de efectos de cohorte sin tendencia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0305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7448" y="1340769"/>
                <a:ext cx="10009112" cy="165618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s-419" sz="2800" b="1" i="1" dirty="0"/>
                  <a:t>drift</a:t>
                </a:r>
                <a:r>
                  <a:rPr lang="es-419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419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s-419" sz="2800" b="1" i="1">
                            <a:latin typeface="Cambria Math"/>
                          </a:rPr>
                          <m:t>𝒑</m:t>
                        </m:r>
                      </m:sub>
                      <m:sup>
                        <m:r>
                          <a:rPr lang="es-419" sz="2800" b="1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s-419" sz="2800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s-419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s-419" sz="2800" b="1" i="1">
                            <a:latin typeface="Cambria Math"/>
                          </a:rPr>
                          <m:t>𝒄</m:t>
                        </m:r>
                      </m:sub>
                      <m:sup>
                        <m:r>
                          <a:rPr lang="es-419" sz="2800" b="1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endParaRPr lang="es-419" sz="2800" b="1" dirty="0"/>
              </a:p>
              <a:p>
                <a:pPr marL="0" indent="0">
                  <a:buNone/>
                </a:pPr>
                <a:r>
                  <a:rPr lang="es-419" sz="2400" i="1" dirty="0"/>
                  <a:t>¿Las tendencias seculares de mejora de mortalidad sin precedente en los últimos 200 años, han sido moduladas por factores de periodo o de cohorte?</a:t>
                </a:r>
              </a:p>
              <a:p>
                <a:pPr marL="0" indent="0">
                  <a:buNone/>
                </a:pPr>
                <a:r>
                  <a:rPr lang="es-419" sz="2400" dirty="0"/>
                  <a:t>Gran debate en mortalidad sin consenso actual </a:t>
                </a:r>
              </a:p>
              <a:p>
                <a:pPr marL="400050" indent="-457200"/>
                <a:r>
                  <a:rPr lang="es-419" sz="2400" i="1" dirty="0"/>
                  <a:t>Teoría de evolución tecno-fisiológica </a:t>
                </a:r>
                <a:r>
                  <a:rPr lang="es-419" sz="1800" i="1" dirty="0"/>
                  <a:t>(Fogel &amp; Costa 1997)</a:t>
                </a:r>
                <a:endParaRPr lang="es-419" sz="2400" i="1" dirty="0"/>
              </a:p>
              <a:p>
                <a:pPr marL="857250" lvl="1" indent="-457200"/>
                <a:r>
                  <a:rPr lang="es-419" sz="2000" b="1" dirty="0"/>
                  <a:t>Las mejoras vividas en edades criticas y sensibles han sido responsables de las mejoras seculares de mortalidad y tienen la capacidad de transmitir ventajas de una generación a la siguiente</a:t>
                </a:r>
              </a:p>
              <a:p>
                <a:pPr marL="457200" indent="-457200"/>
                <a:endParaRPr lang="es-419" sz="36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448" y="1340769"/>
                <a:ext cx="10009112" cy="1656183"/>
              </a:xfrm>
              <a:blipFill>
                <a:blip r:embed="rId2"/>
                <a:stretch>
                  <a:fillRect l="-1279" t="-3676" b="-100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1A53CA-7D7A-4063-884C-4CD88C0C74CB}"/>
              </a:ext>
            </a:extLst>
          </p:cNvPr>
          <p:cNvSpPr txBox="1">
            <a:spLocks/>
          </p:cNvSpPr>
          <p:nvPr/>
        </p:nvSpPr>
        <p:spPr>
          <a:xfrm>
            <a:off x="1981200" y="16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 smtClean="0"/>
              <a:t>Implicaciones </a:t>
            </a:r>
            <a:r>
              <a:rPr lang="es-419" b="1" dirty="0"/>
              <a:t>de la partición de efectos lineales y no lineales (</a:t>
            </a:r>
            <a:r>
              <a:rPr lang="es-419" b="1" dirty="0" smtClean="0"/>
              <a:t>III)</a:t>
            </a:r>
            <a:endParaRPr lang="es-419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79408D-7FE4-459F-81AE-EED5C4F5C2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6240" y="4725144"/>
            <a:ext cx="2741517" cy="1941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A088C6-5412-47CC-9596-6E4A75A94D3C}"/>
              </a:ext>
            </a:extLst>
          </p:cNvPr>
          <p:cNvSpPr txBox="1"/>
          <p:nvPr/>
        </p:nvSpPr>
        <p:spPr>
          <a:xfrm>
            <a:off x="9696399" y="4679267"/>
            <a:ext cx="13013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Height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7EEF93C1-C840-4191-812F-DDC850349DC1}"/>
              </a:ext>
            </a:extLst>
          </p:cNvPr>
          <p:cNvSpPr txBox="1">
            <a:spLocks/>
          </p:cNvSpPr>
          <p:nvPr/>
        </p:nvSpPr>
        <p:spPr>
          <a:xfrm>
            <a:off x="1606824" y="4679267"/>
            <a:ext cx="5616624" cy="696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419" b="1">
                <a:solidFill>
                  <a:srgbClr val="00B050"/>
                </a:solidFill>
              </a:rPr>
              <a:t>Pregunta: </a:t>
            </a:r>
            <a:r>
              <a:rPr lang="es-419" b="1" dirty="0">
                <a:solidFill>
                  <a:srgbClr val="00B050"/>
                </a:solidFill>
              </a:rPr>
              <a:t>¿Qué población creen que tenga estas alturas promedios a estas edades?</a:t>
            </a:r>
          </a:p>
          <a:p>
            <a:pPr algn="r"/>
            <a:endParaRPr lang="es-419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CFE563B-11FE-44F7-AB38-38D95A5DF24C}"/>
              </a:ext>
            </a:extLst>
          </p:cNvPr>
          <p:cNvSpPr/>
          <p:nvPr/>
        </p:nvSpPr>
        <p:spPr>
          <a:xfrm>
            <a:off x="1127448" y="539448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419" sz="2400" dirty="0"/>
              <a:t>Aún muy controversial por falta de evidencias sólidas </a:t>
            </a:r>
            <a:r>
              <a:rPr lang="es-419" dirty="0"/>
              <a:t>(</a:t>
            </a:r>
            <a:r>
              <a:rPr lang="es-419" dirty="0" err="1"/>
              <a:t>Barbi</a:t>
            </a:r>
            <a:r>
              <a:rPr lang="es-419" dirty="0"/>
              <a:t> &amp; </a:t>
            </a:r>
            <a:r>
              <a:rPr lang="es-419" dirty="0" err="1"/>
              <a:t>Vaupel</a:t>
            </a:r>
            <a:r>
              <a:rPr lang="es-419" dirty="0"/>
              <a:t> 2004; Gagnon &amp; Mazan 2009; Murphy 2010; </a:t>
            </a:r>
            <a:r>
              <a:rPr lang="es-419" dirty="0" err="1"/>
              <a:t>Myrskyla</a:t>
            </a:r>
            <a:r>
              <a:rPr lang="es-419" dirty="0"/>
              <a:t> 2010)</a:t>
            </a:r>
            <a:endParaRPr lang="es-419" sz="2000" dirty="0"/>
          </a:p>
        </p:txBody>
      </p:sp>
    </p:spTree>
    <p:extLst>
      <p:ext uri="{BB962C8B-B14F-4D97-AF65-F5344CB8AC3E}">
        <p14:creationId xmlns:p14="http://schemas.microsoft.com/office/powerpoint/2010/main" val="37738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417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419" b="1" dirty="0"/>
              <a:t>Posibilidades: </a:t>
            </a:r>
            <a:br>
              <a:rPr lang="es-419" b="1" dirty="0"/>
            </a:br>
            <a:r>
              <a:rPr lang="es-419" b="1" dirty="0"/>
              <a:t>Análisis de efectos no lineales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528192"/>
            <a:ext cx="10153128" cy="4997152"/>
          </a:xfrm>
        </p:spPr>
        <p:txBody>
          <a:bodyPr>
            <a:normAutofit lnSpcReduction="10000"/>
          </a:bodyPr>
          <a:lstStyle/>
          <a:p>
            <a:r>
              <a:rPr lang="es-419" dirty="0"/>
              <a:t>Enfoque visual</a:t>
            </a:r>
          </a:p>
          <a:p>
            <a:pPr lvl="1"/>
            <a:r>
              <a:rPr lang="es-419" dirty="0"/>
              <a:t>ejem, superficies de Lexis de cambios de mortalidad en el tiempo </a:t>
            </a:r>
            <a:r>
              <a:rPr lang="es-419" sz="2000" dirty="0"/>
              <a:t>(Vaupel 1978; Rau 2012)</a:t>
            </a:r>
            <a:endParaRPr lang="es-419" dirty="0"/>
          </a:p>
          <a:p>
            <a:r>
              <a:rPr lang="es-419" dirty="0"/>
              <a:t>Enfoque estadístico</a:t>
            </a:r>
          </a:p>
          <a:p>
            <a:pPr lvl="1"/>
            <a:r>
              <a:rPr lang="es-419" dirty="0"/>
              <a:t>ejem., Efectos sin tendencia </a:t>
            </a:r>
            <a:r>
              <a:rPr lang="es-419" sz="2000" dirty="0"/>
              <a:t>(</a:t>
            </a:r>
            <a:r>
              <a:rPr lang="es-419" sz="2000" dirty="0" err="1"/>
              <a:t>Holford</a:t>
            </a:r>
            <a:r>
              <a:rPr lang="es-419" sz="2000" dirty="0"/>
              <a:t> 1983; Chauvel 2013)</a:t>
            </a:r>
            <a:endParaRPr lang="es-419" dirty="0"/>
          </a:p>
          <a:p>
            <a:r>
              <a:rPr lang="es-419" dirty="0"/>
              <a:t>Enfoque mixto</a:t>
            </a:r>
          </a:p>
          <a:p>
            <a:pPr lvl="1"/>
            <a:r>
              <a:rPr lang="es-419" dirty="0"/>
              <a:t>ejem, Figura de curvaturas EPC </a:t>
            </a:r>
            <a:r>
              <a:rPr lang="es-419" sz="2000" dirty="0"/>
              <a:t>(Acosta et van </a:t>
            </a:r>
            <a:r>
              <a:rPr lang="es-419" sz="2000" dirty="0" err="1"/>
              <a:t>Raalte</a:t>
            </a:r>
            <a:r>
              <a:rPr lang="es-419" sz="2000" dirty="0"/>
              <a:t> 2019)</a:t>
            </a:r>
            <a:endParaRPr lang="es-419" sz="3200" dirty="0"/>
          </a:p>
          <a:p>
            <a:pPr marL="457200" lvl="1" indent="0">
              <a:buNone/>
            </a:pPr>
            <a:endParaRPr lang="es-419" dirty="0"/>
          </a:p>
          <a:p>
            <a:r>
              <a:rPr lang="es-419" dirty="0"/>
              <a:t>Aplicación: </a:t>
            </a:r>
          </a:p>
          <a:p>
            <a:pPr lvl="1"/>
            <a:r>
              <a:rPr lang="es-419" dirty="0"/>
              <a:t>Exceso de mortalidad de los </a:t>
            </a:r>
            <a:r>
              <a:rPr lang="es-419" i="1" dirty="0" err="1"/>
              <a:t>baby-boomers</a:t>
            </a:r>
            <a:r>
              <a:rPr lang="es-419" dirty="0"/>
              <a:t> en los EEUU</a:t>
            </a:r>
          </a:p>
        </p:txBody>
      </p:sp>
    </p:spTree>
    <p:extLst>
      <p:ext uri="{BB962C8B-B14F-4D97-AF65-F5344CB8AC3E}">
        <p14:creationId xmlns:p14="http://schemas.microsoft.com/office/powerpoint/2010/main" val="348191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8" y="1196752"/>
            <a:ext cx="9965154" cy="4997152"/>
          </a:xfrm>
        </p:spPr>
        <p:txBody>
          <a:bodyPr>
            <a:normAutofit/>
          </a:bodyPr>
          <a:lstStyle/>
          <a:p>
            <a:r>
              <a:rPr lang="es-419" dirty="0"/>
              <a:t>Deterioración en mortalidad de las cohortes de </a:t>
            </a:r>
            <a:r>
              <a:rPr lang="es-419" i="1" dirty="0" err="1"/>
              <a:t>baby</a:t>
            </a:r>
            <a:r>
              <a:rPr lang="es-419" i="1" dirty="0"/>
              <a:t> </a:t>
            </a:r>
            <a:r>
              <a:rPr lang="es-419" i="1" dirty="0" err="1"/>
              <a:t>boomers</a:t>
            </a:r>
            <a:r>
              <a:rPr lang="es-419" i="1" dirty="0"/>
              <a:t> </a:t>
            </a:r>
            <a:r>
              <a:rPr lang="es-419" dirty="0"/>
              <a:t>(1946-1964) en los Estados Unidos</a:t>
            </a:r>
          </a:p>
          <a:p>
            <a:pPr lvl="1"/>
            <a:r>
              <a:rPr lang="es-419" dirty="0"/>
              <a:t>Análisis independientes para algunas causas de muerte</a:t>
            </a:r>
          </a:p>
          <a:p>
            <a:pPr lvl="2"/>
            <a:r>
              <a:rPr lang="es-419" dirty="0"/>
              <a:t>Causas relacionadas con el abuso de drogas </a:t>
            </a:r>
            <a:r>
              <a:rPr lang="es-419" sz="2000" dirty="0"/>
              <a:t>(Miech 2010; Zhang 2019)</a:t>
            </a:r>
            <a:r>
              <a:rPr lang="es-419" dirty="0"/>
              <a:t> Causas relacionadas con el abuso de alcohol </a:t>
            </a:r>
            <a:r>
              <a:rPr lang="es-419" sz="2000" dirty="0"/>
              <a:t>(</a:t>
            </a:r>
            <a:r>
              <a:rPr lang="es-419" sz="2000" dirty="0" err="1"/>
              <a:t>Rao</a:t>
            </a:r>
            <a:r>
              <a:rPr lang="es-419" sz="2000" dirty="0"/>
              <a:t> 2017)</a:t>
            </a:r>
            <a:endParaRPr lang="es-419" dirty="0"/>
          </a:p>
          <a:p>
            <a:pPr lvl="2"/>
            <a:r>
              <a:rPr lang="es-419" dirty="0"/>
              <a:t>Suicidios </a:t>
            </a:r>
            <a:r>
              <a:rPr lang="es-419" sz="2000" dirty="0"/>
              <a:t>(</a:t>
            </a:r>
            <a:r>
              <a:rPr lang="es-419" sz="2000" dirty="0" err="1"/>
              <a:t>Chauvel</a:t>
            </a:r>
            <a:r>
              <a:rPr lang="es-419" sz="2000" dirty="0"/>
              <a:t> 2016)</a:t>
            </a:r>
            <a:endParaRPr lang="es-419" dirty="0"/>
          </a:p>
          <a:p>
            <a:pPr lvl="1"/>
            <a:r>
              <a:rPr lang="es-419" dirty="0"/>
              <a:t>Falta de un análisis más comprehensivo</a:t>
            </a:r>
            <a:endParaRPr lang="en-CA" dirty="0"/>
          </a:p>
          <a:p>
            <a:pPr lvl="2"/>
            <a:r>
              <a:rPr lang="es-419" dirty="0"/>
              <a:t>Contribución por cada causa de muerte al exceso total</a:t>
            </a:r>
          </a:p>
          <a:p>
            <a:pPr lvl="2"/>
            <a:r>
              <a:rPr lang="es-419" dirty="0"/>
              <a:t>Dinámica temporal de estas contribuciones</a:t>
            </a:r>
          </a:p>
          <a:p>
            <a:pPr lvl="3"/>
            <a:r>
              <a:rPr lang="es-419" dirty="0"/>
              <a:t>¿Es permanente la desventaja de los </a:t>
            </a:r>
            <a:r>
              <a:rPr lang="es-419" i="1" dirty="0" err="1"/>
              <a:t>boomers</a:t>
            </a:r>
            <a:r>
              <a:rPr lang="es-419" i="1" dirty="0"/>
              <a:t> </a:t>
            </a:r>
            <a:r>
              <a:rPr lang="es-419" dirty="0"/>
              <a:t>durante su vida?</a:t>
            </a:r>
          </a:p>
          <a:p>
            <a:pPr lvl="3"/>
            <a:r>
              <a:rPr lang="es-419" dirty="0"/>
              <a:t>¿Afecta siempre a las mismas cohortes, o se desplaza hacia otras cohortes?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</p:spTree>
    <p:extLst>
      <p:ext uri="{BB962C8B-B14F-4D97-AF65-F5344CB8AC3E}">
        <p14:creationId xmlns:p14="http://schemas.microsoft.com/office/powerpoint/2010/main" val="418117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r>
              <a:rPr lang="es-419" b="1" dirty="0"/>
              <a:t>Bosquejo presentación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423536"/>
            <a:ext cx="9443392" cy="4525963"/>
          </a:xfrm>
        </p:spPr>
        <p:txBody>
          <a:bodyPr>
            <a:normAutofit/>
          </a:bodyPr>
          <a:lstStyle/>
          <a:p>
            <a:r>
              <a:rPr lang="es-419" dirty="0"/>
              <a:t>Efectos de edad, periodo y cohorte</a:t>
            </a:r>
          </a:p>
          <a:p>
            <a:r>
              <a:rPr lang="es-419" dirty="0"/>
              <a:t>Formación de efectos de cohorte</a:t>
            </a:r>
          </a:p>
          <a:p>
            <a:r>
              <a:rPr lang="es-419" dirty="0"/>
              <a:t>Introducción a los análisis de edad-periodo-cohorte</a:t>
            </a:r>
            <a:endParaRPr lang="es-419" sz="2600" dirty="0"/>
          </a:p>
          <a:p>
            <a:pPr lvl="0"/>
            <a:r>
              <a:rPr lang="es-419" dirty="0"/>
              <a:t>Limitaciones y posibilidades</a:t>
            </a:r>
          </a:p>
          <a:p>
            <a:r>
              <a:rPr lang="es-419" sz="3000" dirty="0"/>
              <a:t>Ejemplo empírico aplicado:</a:t>
            </a:r>
          </a:p>
          <a:p>
            <a:pPr lvl="1"/>
            <a:r>
              <a:rPr lang="es-419" dirty="0"/>
              <a:t>Exceso de mortalidad por causa de la generación de </a:t>
            </a:r>
            <a:r>
              <a:rPr lang="es-419" i="1" dirty="0"/>
              <a:t>Baby </a:t>
            </a:r>
            <a:r>
              <a:rPr lang="es-419" i="1" dirty="0" err="1"/>
              <a:t>boomers</a:t>
            </a:r>
            <a:r>
              <a:rPr lang="es-419" dirty="0"/>
              <a:t> en Estados Unidos</a:t>
            </a:r>
          </a:p>
        </p:txBody>
      </p:sp>
    </p:spTree>
    <p:extLst>
      <p:ext uri="{BB962C8B-B14F-4D97-AF65-F5344CB8AC3E}">
        <p14:creationId xmlns:p14="http://schemas.microsoft.com/office/powerpoint/2010/main" val="27152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5" y="2046447"/>
            <a:ext cx="3331848" cy="47978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46" y="1194641"/>
            <a:ext cx="10315938" cy="681374"/>
          </a:xfrm>
        </p:spPr>
        <p:txBody>
          <a:bodyPr>
            <a:normAutofit/>
          </a:bodyPr>
          <a:lstStyle/>
          <a:p>
            <a:r>
              <a:rPr lang="es-419" sz="2800" dirty="0"/>
              <a:t>Enfoque visual para analizar los cambios de mortalidad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74" y="1994579"/>
            <a:ext cx="3377377" cy="48634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0016" y="3501008"/>
            <a:ext cx="16949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400" dirty="0">
                <a:solidFill>
                  <a:srgbClr val="FF0000"/>
                </a:solidFill>
              </a:rPr>
              <a:t>●</a:t>
            </a:r>
            <a:endParaRPr lang="es-419" sz="2400" dirty="0">
              <a:solidFill>
                <a:srgbClr val="0070C0"/>
              </a:solidFill>
            </a:endParaRPr>
          </a:p>
          <a:p>
            <a:pPr algn="r"/>
            <a:r>
              <a:rPr lang="es-419" i="1" dirty="0"/>
              <a:t>incrementos</a:t>
            </a:r>
            <a:r>
              <a:rPr lang="es-419" dirty="0"/>
              <a:t> ↑</a:t>
            </a:r>
            <a:endParaRPr lang="es-419" i="1" dirty="0"/>
          </a:p>
          <a:p>
            <a:pPr algn="r"/>
            <a:r>
              <a:rPr lang="es-419" sz="2400" dirty="0">
                <a:solidFill>
                  <a:srgbClr val="FFFF00"/>
                </a:solidFill>
              </a:rPr>
              <a:t>●</a:t>
            </a:r>
          </a:p>
          <a:p>
            <a:pPr algn="r"/>
            <a:r>
              <a:rPr lang="es-419" sz="2400" i="1" dirty="0"/>
              <a:t>0%</a:t>
            </a:r>
          </a:p>
          <a:p>
            <a:pPr algn="r"/>
            <a:r>
              <a:rPr lang="es-419" sz="2400" dirty="0">
                <a:solidFill>
                  <a:srgbClr val="00B050"/>
                </a:solidFill>
              </a:rPr>
              <a:t>●</a:t>
            </a:r>
          </a:p>
          <a:p>
            <a:pPr algn="r"/>
            <a:r>
              <a:rPr lang="es-419" i="1" dirty="0"/>
              <a:t>decrementos</a:t>
            </a:r>
            <a:r>
              <a:rPr lang="es-419" dirty="0"/>
              <a:t> ↓</a:t>
            </a:r>
          </a:p>
          <a:p>
            <a:pPr algn="r"/>
            <a:r>
              <a:rPr lang="es-419" sz="2400" dirty="0">
                <a:solidFill>
                  <a:srgbClr val="0070C0"/>
                </a:solidFill>
              </a:rPr>
              <a:t>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1415834-71D3-40FA-9336-6DABB17C371F}"/>
              </a:ext>
            </a:extLst>
          </p:cNvPr>
          <p:cNvSpPr txBox="1"/>
          <p:nvPr/>
        </p:nvSpPr>
        <p:spPr>
          <a:xfrm>
            <a:off x="5375920" y="194133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000" b="1" dirty="0"/>
              <a:t>Superficie de Lexis de cambios de mortalidad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7FA2A4-171F-4495-BE06-66E860E50663}"/>
              </a:ext>
            </a:extLst>
          </p:cNvPr>
          <p:cNvSpPr txBox="1"/>
          <p:nvPr/>
        </p:nvSpPr>
        <p:spPr>
          <a:xfrm>
            <a:off x="1127448" y="171246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i="1"/>
              <a:t>Tasas de mortalidad de mujeres</a:t>
            </a:r>
            <a:endParaRPr lang="es-419" sz="20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DFD29D4-7A84-4341-828F-2F7D37B82E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0" b="36354"/>
          <a:stretch/>
        </p:blipFill>
        <p:spPr>
          <a:xfrm rot="10800000">
            <a:off x="8557251" y="1816269"/>
            <a:ext cx="2926086" cy="178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A9C5CB-E926-4805-ABE8-5A8951B99C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50" b="14375"/>
          <a:stretch/>
        </p:blipFill>
        <p:spPr>
          <a:xfrm>
            <a:off x="8549643" y="2018399"/>
            <a:ext cx="2926086" cy="178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 b="63594"/>
          <a:stretch/>
        </p:blipFill>
        <p:spPr>
          <a:xfrm>
            <a:off x="8542194" y="1620645"/>
            <a:ext cx="2926086" cy="21602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2CF32BE5-CE67-466E-9C52-AAB471E5B78D}"/>
                  </a:ext>
                </a:extLst>
              </p:cNvPr>
              <p:cNvSpPr/>
              <p:nvPr/>
            </p:nvSpPr>
            <p:spPr>
              <a:xfrm>
                <a:off x="5303912" y="2564904"/>
                <a:ext cx="2704843" cy="533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𝑝𝑐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CF32BE5-CE67-466E-9C52-AAB471E5B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564904"/>
                <a:ext cx="2704843" cy="5333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19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96752"/>
            <a:ext cx="8229600" cy="792088"/>
          </a:xfrm>
        </p:spPr>
        <p:txBody>
          <a:bodyPr>
            <a:normAutofit/>
          </a:bodyPr>
          <a:lstStyle/>
          <a:p>
            <a:r>
              <a:rPr lang="es-419" dirty="0"/>
              <a:t>6 causas de muerte explican 80% del deterioro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678" y="2067758"/>
            <a:ext cx="4601602" cy="460160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</p:spTree>
    <p:extLst>
      <p:ext uri="{BB962C8B-B14F-4D97-AF65-F5344CB8AC3E}">
        <p14:creationId xmlns:p14="http://schemas.microsoft.com/office/powerpoint/2010/main" val="40026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8" y="1196753"/>
            <a:ext cx="10009112" cy="2406441"/>
          </a:xfrm>
        </p:spPr>
        <p:txBody>
          <a:bodyPr>
            <a:normAutofit/>
          </a:bodyPr>
          <a:lstStyle/>
          <a:p>
            <a:r>
              <a:rPr lang="es-419" sz="2800" dirty="0"/>
              <a:t>Comparar efectos de cohorte no lineales entre </a:t>
            </a:r>
            <a:r>
              <a:rPr lang="es-419" sz="2800" b="1" dirty="0"/>
              <a:t>géneros, causas </a:t>
            </a:r>
            <a:r>
              <a:rPr lang="es-419" sz="2800" dirty="0"/>
              <a:t>y </a:t>
            </a:r>
            <a:r>
              <a:rPr lang="es-419" sz="2800" b="1" dirty="0"/>
              <a:t>grupos</a:t>
            </a:r>
            <a:r>
              <a:rPr lang="es-419" sz="2800" dirty="0"/>
              <a:t> </a:t>
            </a:r>
            <a:r>
              <a:rPr lang="es-419" sz="2800" b="1" dirty="0"/>
              <a:t>raciales</a:t>
            </a:r>
          </a:p>
          <a:p>
            <a:pPr lvl="1"/>
            <a:r>
              <a:rPr lang="es-419" sz="2400" dirty="0"/>
              <a:t>Enfoque estadístico: </a:t>
            </a:r>
            <a:r>
              <a:rPr lang="es-419" sz="2400" b="1" dirty="0"/>
              <a:t>Efectos sin tendencia</a:t>
            </a:r>
          </a:p>
          <a:p>
            <a:pPr lvl="2"/>
            <a:r>
              <a:rPr lang="es-419" sz="2000" dirty="0"/>
              <a:t>Efecto lineal (pendiente) = 0 </a:t>
            </a:r>
          </a:p>
          <a:p>
            <a:pPr lvl="2"/>
            <a:r>
              <a:rPr lang="es-419" sz="2000" dirty="0"/>
              <a:t>Interpretable como el riesgo relativo respecto a el promedio general de las cohortes</a:t>
            </a:r>
            <a:endParaRPr lang="es-419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24" y="3755876"/>
            <a:ext cx="3657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95" y="3501025"/>
            <a:ext cx="2053907" cy="33569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7448" y="4365105"/>
            <a:ext cx="2232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dirty="0"/>
              <a:t>Mortalidad por causas relacionadas con las drogas</a:t>
            </a:r>
          </a:p>
          <a:p>
            <a:pPr algn="r"/>
            <a:endParaRPr lang="es-419" dirty="0"/>
          </a:p>
          <a:p>
            <a:pPr algn="r"/>
            <a:r>
              <a:rPr lang="es-419" dirty="0"/>
              <a:t>Hombres Hispánicos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1AD0492B-1511-41A7-A91F-D00A21CD3FEF}"/>
              </a:ext>
            </a:extLst>
          </p:cNvPr>
          <p:cNvCxnSpPr/>
          <p:nvPr/>
        </p:nvCxnSpPr>
        <p:spPr>
          <a:xfrm>
            <a:off x="5556008" y="5085184"/>
            <a:ext cx="612000" cy="0"/>
          </a:xfrm>
          <a:prstGeom prst="straightConnector1">
            <a:avLst/>
          </a:prstGeom>
          <a:ln w="730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</p:spTree>
    <p:extLst>
      <p:ext uri="{BB962C8B-B14F-4D97-AF65-F5344CB8AC3E}">
        <p14:creationId xmlns:p14="http://schemas.microsoft.com/office/powerpoint/2010/main" val="35387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39416" y="1196752"/>
            <a:ext cx="31771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000" b="1" dirty="0"/>
              <a:t>Efectos de cohorte sin tendencia de las causas principales responsables del exceso de muerte de los </a:t>
            </a:r>
            <a:r>
              <a:rPr lang="es-419" sz="2000" b="1" i="1" dirty="0" err="1"/>
              <a:t>boomers</a:t>
            </a:r>
            <a:r>
              <a:rPr lang="es-419" sz="2000" b="1" dirty="0"/>
              <a:t> por género y raza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3"/>
          <a:stretch/>
        </p:blipFill>
        <p:spPr>
          <a:xfrm>
            <a:off x="4367808" y="908720"/>
            <a:ext cx="6408712" cy="5898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5292" y="3981170"/>
            <a:ext cx="3196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Preguntas importantes:</a:t>
            </a:r>
          </a:p>
          <a:p>
            <a:r>
              <a:rPr lang="es-419" dirty="0"/>
              <a:t>Son permanentes estos efectos (en localización y magnitud) en el tiempo?</a:t>
            </a:r>
          </a:p>
          <a:p>
            <a:endParaRPr lang="es-419" dirty="0"/>
          </a:p>
          <a:p>
            <a:r>
              <a:rPr lang="es-419" dirty="0"/>
              <a:t>No es posible saber a partir de estos análisis</a:t>
            </a:r>
          </a:p>
          <a:p>
            <a:r>
              <a:rPr lang="es-419" dirty="0"/>
              <a:t>Estos son efectos promedios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319772-FDEE-4EE2-9F52-FA2D618F5F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4" t="91104" r="27646" b="1396"/>
          <a:stretch/>
        </p:blipFill>
        <p:spPr>
          <a:xfrm>
            <a:off x="603973" y="3073374"/>
            <a:ext cx="3597959" cy="63493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127448" y="116632"/>
            <a:ext cx="99371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Exceso de mortalidad de los </a:t>
            </a:r>
            <a:r>
              <a:rPr lang="es-419" b="1" i="1" dirty="0" err="1"/>
              <a:t>boomers</a:t>
            </a:r>
            <a:r>
              <a:rPr lang="es-419" b="1" i="1" dirty="0"/>
              <a:t> </a:t>
            </a:r>
            <a:r>
              <a:rPr lang="es-419" b="1" dirty="0"/>
              <a:t>en EEUU</a:t>
            </a:r>
          </a:p>
        </p:txBody>
      </p:sp>
    </p:spTree>
    <p:extLst>
      <p:ext uri="{BB962C8B-B14F-4D97-AF65-F5344CB8AC3E}">
        <p14:creationId xmlns:p14="http://schemas.microsoft.com/office/powerpoint/2010/main" val="390694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70" y="3200394"/>
            <a:ext cx="2237842" cy="3657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s-419" b="1" dirty="0"/>
              <a:t>Análisis de los efectos no lineales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32200"/>
            <a:ext cx="10801200" cy="2152784"/>
          </a:xfrm>
        </p:spPr>
        <p:txBody>
          <a:bodyPr>
            <a:normAutofit lnSpcReduction="10000"/>
          </a:bodyPr>
          <a:lstStyle/>
          <a:p>
            <a:r>
              <a:rPr lang="es-419" dirty="0"/>
              <a:t>Enfoque mixto (</a:t>
            </a:r>
            <a:r>
              <a:rPr lang="es-419" dirty="0" err="1"/>
              <a:t>stat</a:t>
            </a:r>
            <a:r>
              <a:rPr lang="es-419" dirty="0"/>
              <a:t> + </a:t>
            </a:r>
            <a:r>
              <a:rPr lang="es-419" dirty="0" err="1"/>
              <a:t>dataviz</a:t>
            </a:r>
            <a:r>
              <a:rPr lang="es-419" dirty="0"/>
              <a:t>)</a:t>
            </a:r>
          </a:p>
          <a:p>
            <a:pPr lvl="1"/>
            <a:r>
              <a:rPr lang="es-419" sz="2000" dirty="0"/>
              <a:t>Extraer la “joroba” de la cohorte</a:t>
            </a:r>
            <a:endParaRPr lang="es-419" sz="2000" i="1" dirty="0"/>
          </a:p>
          <a:p>
            <a:pPr marL="1371600" lvl="2" indent="-457200">
              <a:buFont typeface="+mj-lt"/>
              <a:buAutoNum type="arabicPeriod"/>
            </a:pPr>
            <a:r>
              <a:rPr lang="es-419" sz="1800" dirty="0"/>
              <a:t>Ajustamos un modelo EPC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419" sz="1800" dirty="0"/>
              <a:t>Estimamos una mortalidad contrafactual ignorando los efectos no lineales de las cohortes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419" sz="1800" dirty="0"/>
              <a:t>Obtenemos efectos de cohorte no lineales + residuos  = tasas observadas – mortalidad contrafactual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3200400"/>
            <a:ext cx="224028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416" y="4365104"/>
            <a:ext cx="2376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i="1" dirty="0"/>
              <a:t>Curvatura de la mortalidad relacionada con el abuso de drogas en hombres Hispánicos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5920" y="3284984"/>
            <a:ext cx="237626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   2 sexos</a:t>
            </a:r>
          </a:p>
          <a:p>
            <a:r>
              <a:rPr lang="es-419" dirty="0"/>
              <a:t>x 3 razas</a:t>
            </a:r>
          </a:p>
          <a:p>
            <a:r>
              <a:rPr lang="es-419" dirty="0"/>
              <a:t>X 6 causas</a:t>
            </a:r>
          </a:p>
          <a:p>
            <a:r>
              <a:rPr lang="es-419" dirty="0"/>
              <a:t>= </a:t>
            </a:r>
            <a:r>
              <a:rPr lang="es-419" b="1" dirty="0"/>
              <a:t>36 figuras!!</a:t>
            </a:r>
          </a:p>
          <a:p>
            <a:endParaRPr lang="es-419" b="1" dirty="0"/>
          </a:p>
          <a:p>
            <a:pPr marL="285750" indent="-285750">
              <a:buFontTx/>
              <a:buChar char="-"/>
            </a:pPr>
            <a:r>
              <a:rPr lang="es-419" sz="1600" b="1" dirty="0"/>
              <a:t>No es eficiente</a:t>
            </a:r>
          </a:p>
          <a:p>
            <a:pPr marL="285750" indent="-285750">
              <a:buFontTx/>
              <a:buChar char="-"/>
            </a:pPr>
            <a:r>
              <a:rPr lang="es-419" sz="1600" b="1" dirty="0"/>
              <a:t>Difícil de comparar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200394"/>
            <a:ext cx="2926086" cy="36576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5508" y="5445224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/>
              <a:t>Solución: Extraer la información esencial</a:t>
            </a:r>
          </a:p>
          <a:p>
            <a:pPr marL="285750" indent="-285750">
              <a:buFontTx/>
              <a:buChar char="-"/>
            </a:pPr>
            <a:r>
              <a:rPr lang="es-419" sz="1600" b="1" dirty="0"/>
              <a:t>Localización</a:t>
            </a:r>
          </a:p>
          <a:p>
            <a:pPr marL="285750" indent="-285750">
              <a:buFontTx/>
              <a:buChar char="-"/>
            </a:pPr>
            <a:r>
              <a:rPr lang="es-419" sz="1600" b="1" dirty="0"/>
              <a:t>Magnitud</a:t>
            </a:r>
          </a:p>
        </p:txBody>
      </p:sp>
    </p:spTree>
    <p:extLst>
      <p:ext uri="{BB962C8B-B14F-4D97-AF65-F5344CB8AC3E}">
        <p14:creationId xmlns:p14="http://schemas.microsoft.com/office/powerpoint/2010/main" val="428534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28" y="1052735"/>
            <a:ext cx="4305868" cy="5709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8256"/>
            <a:ext cx="8229600" cy="1143000"/>
          </a:xfrm>
        </p:spPr>
        <p:txBody>
          <a:bodyPr>
            <a:noAutofit/>
          </a:bodyPr>
          <a:lstStyle/>
          <a:p>
            <a:r>
              <a:rPr lang="es-419" sz="3200" b="1" dirty="0"/>
              <a:t>Figura de curvaturas de cohorte de la mortalidad relacionada con abuso de drogas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4" y="1310409"/>
            <a:ext cx="1611084" cy="2633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28" y="1310409"/>
            <a:ext cx="1611084" cy="2633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04" y="4251785"/>
            <a:ext cx="1611084" cy="2633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28" y="4251785"/>
            <a:ext cx="1611084" cy="26335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80323" y="1002631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Hispanic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67003" y="1002632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NH-black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40536" y="3944008"/>
            <a:ext cx="89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NH-white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88830" y="394400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Other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75920" y="3717031"/>
            <a:ext cx="848642" cy="0"/>
          </a:xfrm>
          <a:prstGeom prst="straightConnector1">
            <a:avLst/>
          </a:prstGeom>
          <a:ln w="730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7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>
            <a:noAutofit/>
          </a:bodyPr>
          <a:lstStyle/>
          <a:p>
            <a:r>
              <a:rPr lang="es-419" sz="3200" b="1" dirty="0"/>
              <a:t>Figura de curvaturas de cohorte de la mortalidad relacionada con abuso de drogas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13234"/>
          <a:stretch/>
        </p:blipFill>
        <p:spPr>
          <a:xfrm>
            <a:off x="4284946" y="1060494"/>
            <a:ext cx="5915511" cy="56088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71564" y="5732654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Source: </a:t>
            </a:r>
            <a:r>
              <a:rPr lang="en-US" sz="1400" dirty="0"/>
              <a:t>Acosta et al. The Boomer Penalty (</a:t>
            </a:r>
            <a:r>
              <a:rPr lang="en-US" sz="1400" i="1" dirty="0"/>
              <a:t>2020</a:t>
            </a:r>
            <a:r>
              <a:rPr lang="en-US" sz="1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788380-01EF-4CD5-89C8-46F771D66A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5" t="86631" r="39297" b="4575"/>
          <a:stretch/>
        </p:blipFill>
        <p:spPr>
          <a:xfrm>
            <a:off x="1775520" y="1857142"/>
            <a:ext cx="2541744" cy="713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8ED087-204A-4C01-88B7-F489C14438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t="86631" r="22341" b="4575"/>
          <a:stretch/>
        </p:blipFill>
        <p:spPr>
          <a:xfrm>
            <a:off x="2423593" y="2787278"/>
            <a:ext cx="1341023" cy="7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4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752"/>
            <a:ext cx="8229600" cy="1143000"/>
          </a:xfrm>
        </p:spPr>
        <p:txBody>
          <a:bodyPr/>
          <a:lstStyle/>
          <a:p>
            <a:r>
              <a:rPr lang="es-419" b="1"/>
              <a:t>Análisis EPC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1196752"/>
            <a:ext cx="9577064" cy="5285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b="1" dirty="0"/>
              <a:t>Resumen</a:t>
            </a:r>
          </a:p>
          <a:p>
            <a:r>
              <a:rPr lang="es-419" sz="2800" dirty="0"/>
              <a:t>Análisis EPC son bastante controversiales</a:t>
            </a:r>
          </a:p>
          <a:p>
            <a:pPr lvl="1"/>
            <a:r>
              <a:rPr lang="es-419" sz="2400" i="1" dirty="0"/>
              <a:t>Problema de identificación</a:t>
            </a:r>
          </a:p>
          <a:p>
            <a:pPr lvl="1"/>
            <a:r>
              <a:rPr lang="es-419" sz="2400" b="1" dirty="0"/>
              <a:t>Pero es “un problema de los efectos lineales”!!</a:t>
            </a:r>
          </a:p>
          <a:p>
            <a:r>
              <a:rPr lang="es-419" sz="2800" dirty="0"/>
              <a:t>Podemos enfocarnos en los </a:t>
            </a:r>
            <a:r>
              <a:rPr lang="es-419" sz="2800" i="1" dirty="0"/>
              <a:t>efectos no lineales</a:t>
            </a:r>
          </a:p>
          <a:p>
            <a:pPr lvl="1"/>
            <a:r>
              <a:rPr lang="es-419" sz="2600" dirty="0"/>
              <a:t>Divergencias respecto a las tendencias lineales (</a:t>
            </a:r>
            <a:r>
              <a:rPr lang="es-419" dirty="0"/>
              <a:t>ejem</a:t>
            </a:r>
            <a:r>
              <a:rPr lang="es-419" sz="2600" dirty="0"/>
              <a:t>., cohortes desaventajadas)</a:t>
            </a:r>
          </a:p>
          <a:p>
            <a:pPr lvl="2"/>
            <a:r>
              <a:rPr lang="es-419" sz="2200" dirty="0"/>
              <a:t>Medidas estadísticas (ejem., Modelos </a:t>
            </a:r>
            <a:r>
              <a:rPr lang="es-419" sz="2200" i="1" dirty="0" err="1"/>
              <a:t>drift</a:t>
            </a:r>
            <a:r>
              <a:rPr lang="es-419" sz="2200" i="1" dirty="0"/>
              <a:t> </a:t>
            </a:r>
            <a:r>
              <a:rPr lang="es-419" sz="2200" dirty="0"/>
              <a:t>sin tendencia)</a:t>
            </a:r>
          </a:p>
          <a:p>
            <a:pPr lvl="2"/>
            <a:r>
              <a:rPr lang="es-419" sz="2200" dirty="0"/>
              <a:t>Enfoques visuales (ejem., Superficies de Lexis de cambio de mortalidad)</a:t>
            </a:r>
          </a:p>
          <a:p>
            <a:pPr lvl="2"/>
            <a:r>
              <a:rPr lang="es-419" sz="2200" dirty="0"/>
              <a:t>Enfoques mixtos (ejem., figuras de </a:t>
            </a:r>
            <a:r>
              <a:rPr lang="es-419" sz="2200" i="1" dirty="0"/>
              <a:t>curvaturas EPC</a:t>
            </a:r>
            <a:r>
              <a:rPr lang="es-419" sz="2200" dirty="0"/>
              <a:t>, entre otros)</a:t>
            </a:r>
          </a:p>
        </p:txBody>
      </p:sp>
    </p:spTree>
    <p:extLst>
      <p:ext uri="{BB962C8B-B14F-4D97-AF65-F5344CB8AC3E}">
        <p14:creationId xmlns:p14="http://schemas.microsoft.com/office/powerpoint/2010/main" val="377799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7888" y="1052736"/>
            <a:ext cx="6984776" cy="4176464"/>
          </a:xfrm>
        </p:spPr>
        <p:txBody>
          <a:bodyPr>
            <a:normAutofit/>
          </a:bodyPr>
          <a:lstStyle/>
          <a:p>
            <a:r>
              <a:rPr lang="es-419" dirty="0"/>
              <a:t>Gracias por su </a:t>
            </a:r>
            <a:r>
              <a:rPr lang="es-419" dirty="0" smtClean="0"/>
              <a:t>atención!!</a:t>
            </a:r>
            <a:br>
              <a:rPr lang="es-419" dirty="0" smtClean="0"/>
            </a:br>
            <a:r>
              <a:rPr lang="es-419" dirty="0" smtClean="0"/>
              <a:t>Una pausa y después, manos a </a:t>
            </a:r>
            <a:r>
              <a:rPr lang="es-419" dirty="0"/>
              <a:t>la obra</a:t>
            </a:r>
            <a:r>
              <a:rPr lang="es-419" dirty="0" smtClean="0"/>
              <a:t>:</a:t>
            </a:r>
            <a:br>
              <a:rPr lang="es-419" dirty="0" smtClean="0"/>
            </a:br>
            <a:r>
              <a:rPr lang="es-419" dirty="0"/>
              <a:t/>
            </a:r>
            <a:br>
              <a:rPr lang="es-419" dirty="0"/>
            </a:br>
            <a:r>
              <a:rPr lang="es-419" sz="2700" dirty="0">
                <a:hlinkClick r:id="rId2"/>
              </a:rPr>
              <a:t>https://</a:t>
            </a:r>
            <a:r>
              <a:rPr lang="es-419" sz="2700" dirty="0" smtClean="0">
                <a:hlinkClick r:id="rId2"/>
              </a:rPr>
              <a:t>github.com/kikeacosta/apc_aepa_2025</a:t>
            </a:r>
            <a:endParaRPr lang="es-41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E08E8E-5417-4773-B8AC-BF5AE9FE5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7518"/>
            <a:ext cx="4968552" cy="6587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DB904A-609E-41CF-9F14-EA123284CFFA}"/>
              </a:ext>
            </a:extLst>
          </p:cNvPr>
          <p:cNvSpPr txBox="1"/>
          <p:nvPr/>
        </p:nvSpPr>
        <p:spPr>
          <a:xfrm>
            <a:off x="6816080" y="5517233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70C0"/>
                </a:solidFill>
              </a:rPr>
              <a:t>eacosta@ced.uab.es</a:t>
            </a:r>
            <a:endParaRPr lang="fr-CA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46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3B561-B484-4E59-BE08-C476DC61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Ejercicio para discutir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ED489A-CFA5-487F-B64F-F6429F3D1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448" y="1700809"/>
            <a:ext cx="9865096" cy="410445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Cuál </a:t>
            </a:r>
            <a:r>
              <a:rPr lang="es-ES" dirty="0"/>
              <a:t>es la cohorte más desaventajada y cuál es la magnitud?  Cuál es la cohorte menos afectada y cuál es la magnitud?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Cuál </a:t>
            </a:r>
            <a:r>
              <a:rPr lang="es-ES" dirty="0"/>
              <a:t>es/son los periodos con mayor mortalidad?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Se </a:t>
            </a:r>
            <a:r>
              <a:rPr lang="es-ES" dirty="0"/>
              <a:t>observa efecto cohorte?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Cuál </a:t>
            </a:r>
            <a:r>
              <a:rPr lang="es-ES" dirty="0"/>
              <a:t>es el cambio secular de la mortalidad en el largo plazo? Este cambio se debe a un cambio de cohorte o de periodo?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8490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/>
              <a:t>Efectos de edad-periodo-cohorte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448809"/>
            <a:ext cx="10153128" cy="4680520"/>
          </a:xfrm>
        </p:spPr>
        <p:txBody>
          <a:bodyPr>
            <a:normAutofit fontScale="92500"/>
          </a:bodyPr>
          <a:lstStyle/>
          <a:p>
            <a:r>
              <a:rPr lang="es-419" dirty="0"/>
              <a:t>Qué son los efectos EPC (</a:t>
            </a:r>
            <a:r>
              <a:rPr lang="es-419" i="1" dirty="0"/>
              <a:t>APC</a:t>
            </a:r>
            <a:r>
              <a:rPr lang="es-419" dirty="0"/>
              <a:t>)?</a:t>
            </a:r>
          </a:p>
          <a:p>
            <a:pPr lvl="1"/>
            <a:r>
              <a:rPr lang="es-419" dirty="0"/>
              <a:t>Edad, </a:t>
            </a:r>
            <a:r>
              <a:rPr lang="es-419" dirty="0" smtClean="0"/>
              <a:t>periodo </a:t>
            </a:r>
            <a:r>
              <a:rPr lang="es-419" dirty="0"/>
              <a:t>o cohorte son dimensiones temporales que no tienen efectos por sí mismas</a:t>
            </a:r>
          </a:p>
          <a:p>
            <a:pPr lvl="1"/>
            <a:r>
              <a:rPr lang="es-419" dirty="0"/>
              <a:t>Son indicadores de factores </a:t>
            </a:r>
            <a:r>
              <a:rPr lang="es-419" b="1" dirty="0"/>
              <a:t>no observados</a:t>
            </a:r>
            <a:r>
              <a:rPr lang="es-419" dirty="0"/>
              <a:t> que subyacen en la dinámica temporal de cualquier proceso poblacional</a:t>
            </a:r>
          </a:p>
          <a:p>
            <a:pPr lvl="2"/>
            <a:r>
              <a:rPr lang="es-419" dirty="0"/>
              <a:t>Demográfico, social, político… </a:t>
            </a:r>
          </a:p>
          <a:p>
            <a:r>
              <a:rPr lang="es-419" dirty="0"/>
              <a:t>Por qué son útiles?</a:t>
            </a:r>
          </a:p>
          <a:p>
            <a:pPr lvl="1"/>
            <a:r>
              <a:rPr lang="es-419" dirty="0"/>
              <a:t>La descomposición de cambios en las dimensiones edad-periodo-cohorte ofrece información útil para identificar los factores y mecanismos que modulan las dinámicas temporales observadas</a:t>
            </a:r>
          </a:p>
        </p:txBody>
      </p:sp>
    </p:spTree>
    <p:extLst>
      <p:ext uri="{BB962C8B-B14F-4D97-AF65-F5344CB8AC3E}">
        <p14:creationId xmlns:p14="http://schemas.microsoft.com/office/powerpoint/2010/main" val="147019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s-419" b="1"/>
              <a:t>Efectos de Edad-Periodo-Cohorte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10801200" cy="496855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800" b="1" dirty="0"/>
              <a:t>“¿</a:t>
            </a:r>
            <a:r>
              <a:rPr lang="es-419" sz="3800" b="1" dirty="0"/>
              <a:t>Por qué las jóvenes demógrafas usan cada vez más R</a:t>
            </a:r>
            <a:r>
              <a:rPr lang="en-US" sz="3800" b="1" dirty="0"/>
              <a:t>?”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s-419" sz="2800" b="1" dirty="0"/>
              <a:t>Efecto de edad:</a:t>
            </a:r>
            <a:r>
              <a:rPr lang="es-419" sz="2800" dirty="0"/>
              <a:t> “a esa edad nos gustan las cosas gratis y las visualizaciones, algún día crecerán y van a poder pagar por Stata o SAS” </a:t>
            </a:r>
          </a:p>
          <a:p>
            <a:pPr marL="0" indent="0">
              <a:buNone/>
            </a:pPr>
            <a:endParaRPr lang="es-419" sz="2800" dirty="0"/>
          </a:p>
          <a:p>
            <a:pPr marL="0" indent="0">
              <a:buNone/>
            </a:pPr>
            <a:r>
              <a:rPr lang="es-419" sz="2800" b="1" dirty="0"/>
              <a:t>Efecto de periodo:</a:t>
            </a:r>
            <a:r>
              <a:rPr lang="es-419" sz="2800" dirty="0"/>
              <a:t> “porque está de moda, antes todo el mundo usaba Stata, hoy usan R, y después usarán Python” </a:t>
            </a:r>
          </a:p>
          <a:p>
            <a:pPr marL="0" indent="0">
              <a:buNone/>
            </a:pPr>
            <a:endParaRPr lang="es-419" sz="2800" dirty="0"/>
          </a:p>
          <a:p>
            <a:pPr marL="0" indent="0">
              <a:buNone/>
            </a:pPr>
            <a:r>
              <a:rPr lang="es-419" sz="2800" b="1" dirty="0"/>
              <a:t>Efecto de cohorte:</a:t>
            </a:r>
            <a:r>
              <a:rPr lang="es-419" sz="2800" dirty="0"/>
              <a:t> “porque aprendieron a usar R al comienzo de su carrera, y van a continuar usando R el resto de su vida”</a:t>
            </a:r>
          </a:p>
        </p:txBody>
      </p:sp>
    </p:spTree>
    <p:extLst>
      <p:ext uri="{BB962C8B-B14F-4D97-AF65-F5344CB8AC3E}">
        <p14:creationId xmlns:p14="http://schemas.microsoft.com/office/powerpoint/2010/main" val="35991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/>
              <a:t>Efectos de edad-period-cohorte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434998"/>
              </p:ext>
            </p:extLst>
          </p:nvPr>
        </p:nvGraphicFramePr>
        <p:xfrm>
          <a:off x="1415482" y="1268760"/>
          <a:ext cx="9505055" cy="375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62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604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u="none" strike="noStrike" noProof="0">
                          <a:effectLst/>
                        </a:rPr>
                        <a:t>Efectos</a:t>
                      </a:r>
                      <a:endParaRPr lang="es-419" sz="2400" b="1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u="none" strike="noStrike" noProof="0" dirty="0">
                          <a:effectLst/>
                        </a:rPr>
                        <a:t>Indicador (proxy) de 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2400" b="1" u="none" strike="noStrike" noProof="0" dirty="0">
                          <a:effectLst/>
                        </a:rPr>
                        <a:t>Ejemplos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888309"/>
              </p:ext>
            </p:extLst>
          </p:nvPr>
        </p:nvGraphicFramePr>
        <p:xfrm>
          <a:off x="1415481" y="1788061"/>
          <a:ext cx="9505056" cy="1857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36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509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noProof="0" dirty="0">
                          <a:effectLst/>
                        </a:rPr>
                        <a:t>Edad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Cambios biológicos en el organismo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Enfermedades degenerativas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1500">
                <a:tc vMerge="1"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Etapas psicosociales de la vida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Accidentes y violencia en edades jóvenes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1500">
                <a:tc vMerge="1"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Acumulación gradual de factores de riesgo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Abuso de alcohol que conduce a cirrosis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44683"/>
              </p:ext>
            </p:extLst>
          </p:nvPr>
        </p:nvGraphicFramePr>
        <p:xfrm>
          <a:off x="1415481" y="3804285"/>
          <a:ext cx="9505056" cy="619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68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noProof="0" dirty="0">
                          <a:effectLst/>
                        </a:rPr>
                        <a:t>Periodo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Eventos sociohistóricos contemporáneos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ctr"/>
                      <a:r>
                        <a:rPr lang="es-419" sz="2000" u="none" strike="noStrike" noProof="0" dirty="0">
                          <a:effectLst/>
                        </a:rPr>
                        <a:t>Muertes por desastres naturales</a:t>
                      </a:r>
                      <a:r>
                        <a:rPr lang="es-419" sz="2000" u="none" strike="noStrike" baseline="0" noProof="0" dirty="0">
                          <a:effectLst/>
                        </a:rPr>
                        <a:t>, guerras, pandemias</a:t>
                      </a:r>
                      <a:endParaRPr lang="es-419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653118"/>
              </p:ext>
            </p:extLst>
          </p:nvPr>
        </p:nvGraphicFramePr>
        <p:xfrm>
          <a:off x="1415480" y="4596373"/>
          <a:ext cx="9505056" cy="1838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36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509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 fontAlgn="ctr"/>
                      <a:r>
                        <a:rPr lang="es-419" sz="2400" b="1" u="none" strike="noStrike" noProof="0" dirty="0">
                          <a:effectLst/>
                        </a:rPr>
                        <a:t>Cohorte</a:t>
                      </a:r>
                      <a:endParaRPr lang="es-419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Eventos sociohistóricos vividos en el pasado, que conducen a diferentes niveles de susceptibilidad o comportamiento entre las cohortes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defTabSz="914400" rtl="0" eaLnBrk="1" fontAlgn="ctr" latinLnBrk="0" hangingPunct="1"/>
                      <a:r>
                        <a:rPr lang="es-419" sz="200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Efectos persistentes durante la vida causados por epidemias o hambrunas vividas durante la gestación o la infancia</a:t>
                      </a:r>
                    </a:p>
                    <a:p>
                      <a:pPr algn="l" fontAlgn="ctr"/>
                      <a:endParaRPr lang="es-419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6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 dirty="0"/>
              <a:t>Efectos de cohorte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2E154A5-6212-4555-89C2-63A84E84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59670"/>
            <a:ext cx="5212090" cy="4861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419" dirty="0"/>
              <a:t>¿Cómo se forman?</a:t>
            </a:r>
          </a:p>
          <a:p>
            <a:r>
              <a:rPr lang="es-419" dirty="0"/>
              <a:t>A partir de la interacción de efectos de periodo y de edad</a:t>
            </a:r>
          </a:p>
          <a:p>
            <a:pPr lvl="1"/>
            <a:r>
              <a:rPr lang="es-419" dirty="0"/>
              <a:t>Eventos de periodo que afectan edades críticas o sensibles, y dejan rastros permanentes durante la vida</a:t>
            </a:r>
          </a:p>
          <a:p>
            <a:pPr lvl="1"/>
            <a:r>
              <a:rPr lang="es-419" dirty="0" err="1"/>
              <a:t>e.g</a:t>
            </a:r>
            <a:r>
              <a:rPr lang="es-419" dirty="0"/>
              <a:t>., Exposición a la masificación de cigarrillos en edades de socialización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0E0551-799B-4AE1-90F9-AB6C119275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22" y="1484784"/>
            <a:ext cx="5760640" cy="45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 dirty="0"/>
              <a:t>Efectos de cohorte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2E154A5-6212-4555-89C2-63A84E84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59670"/>
            <a:ext cx="10369152" cy="4861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Implican un enfoque de </a:t>
            </a:r>
            <a:r>
              <a:rPr lang="es-419" b="1" dirty="0"/>
              <a:t>curso de vida</a:t>
            </a:r>
          </a:p>
          <a:p>
            <a:pPr lvl="1"/>
            <a:r>
              <a:rPr lang="es-419" dirty="0"/>
              <a:t>El riesgo de mortalidad en un momento dado está determinado no solamente por las condiciones presentes, sino que es el resultado de eventos a los que se ha estado expuesto durante la vida y a la acumulación de estos en el tiempo/edad.</a:t>
            </a:r>
          </a:p>
          <a:p>
            <a:pPr lvl="1"/>
            <a:r>
              <a:rPr lang="es-419" b="1" dirty="0"/>
              <a:t>Efecto de Cohorte</a:t>
            </a:r>
            <a:r>
              <a:rPr lang="es-419" dirty="0"/>
              <a:t>: Cuando segmentos amplios de la población se </a:t>
            </a:r>
            <a:r>
              <a:rPr lang="es-419" i="1" dirty="0"/>
              <a:t>exponen </a:t>
            </a:r>
            <a:r>
              <a:rPr lang="es-419" dirty="0"/>
              <a:t>a factores determinantes en </a:t>
            </a:r>
            <a:r>
              <a:rPr lang="es-419" i="1" dirty="0"/>
              <a:t>edades críticas o sensibles</a:t>
            </a:r>
            <a:r>
              <a:rPr lang="es-419" dirty="0"/>
              <a:t> generan cambios fisiológicos o psicológicos que modifican el riesgo de mortalidad en el largo plazo.</a:t>
            </a:r>
          </a:p>
          <a:p>
            <a:pPr lvl="1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9114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439"/>
            <a:ext cx="8229600" cy="1143000"/>
          </a:xfrm>
        </p:spPr>
        <p:txBody>
          <a:bodyPr/>
          <a:lstStyle/>
          <a:p>
            <a:r>
              <a:rPr lang="es-419" b="1" dirty="0"/>
              <a:t>Efectos de cohorte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2E154A5-6212-4555-89C2-63A84E84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59670"/>
            <a:ext cx="10369152" cy="486161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419" b="1" dirty="0"/>
              <a:t>Edades</a:t>
            </a:r>
          </a:p>
          <a:p>
            <a:r>
              <a:rPr lang="es-419" sz="2900" dirty="0"/>
              <a:t>Críticas: etapas de desarrollo fisiológico con plasticidad. </a:t>
            </a:r>
            <a:r>
              <a:rPr lang="es-419" sz="2900" dirty="0" err="1"/>
              <a:t>e.g</a:t>
            </a:r>
            <a:r>
              <a:rPr lang="es-419" sz="2900" dirty="0"/>
              <a:t>., desarrollo fetal</a:t>
            </a:r>
          </a:p>
          <a:p>
            <a:r>
              <a:rPr lang="es-419" sz="2900" dirty="0"/>
              <a:t>Sensibles: etapas de desarrollo psicosocial. </a:t>
            </a:r>
            <a:r>
              <a:rPr lang="es-419" sz="2900" dirty="0" err="1"/>
              <a:t>e.g</a:t>
            </a:r>
            <a:r>
              <a:rPr lang="es-419" sz="2900" dirty="0"/>
              <a:t>., edades de socialización y definición de identidad</a:t>
            </a:r>
            <a:endParaRPr lang="es-419" sz="2900" b="1" dirty="0"/>
          </a:p>
          <a:p>
            <a:pPr marL="0" indent="0">
              <a:buNone/>
            </a:pPr>
            <a:r>
              <a:rPr lang="es-419" b="1" dirty="0"/>
              <a:t>Factores</a:t>
            </a:r>
          </a:p>
          <a:p>
            <a:r>
              <a:rPr lang="es-419" sz="2900" dirty="0"/>
              <a:t>Físicos (</a:t>
            </a:r>
            <a:r>
              <a:rPr lang="es-419" sz="2900" dirty="0" err="1"/>
              <a:t>e.g</a:t>
            </a:r>
            <a:r>
              <a:rPr lang="es-419" sz="2900" dirty="0"/>
              <a:t>., virus, nutrición, </a:t>
            </a:r>
            <a:r>
              <a:rPr lang="es-419" sz="2900" dirty="0" smtClean="0"/>
              <a:t>tabaquismo) </a:t>
            </a:r>
            <a:endParaRPr lang="es-419" sz="2900" dirty="0"/>
          </a:p>
          <a:p>
            <a:r>
              <a:rPr lang="es-419" sz="2900" dirty="0" smtClean="0"/>
              <a:t>Sociales </a:t>
            </a:r>
            <a:r>
              <a:rPr lang="es-419" sz="2900" dirty="0"/>
              <a:t>(</a:t>
            </a:r>
            <a:r>
              <a:rPr lang="es-419" sz="2900" dirty="0" err="1"/>
              <a:t>e.g</a:t>
            </a:r>
            <a:r>
              <a:rPr lang="es-419" sz="2900" dirty="0"/>
              <a:t>., violencia, educación)</a:t>
            </a:r>
            <a:endParaRPr lang="es-419" sz="2600" dirty="0"/>
          </a:p>
          <a:p>
            <a:pPr marL="0" indent="0">
              <a:buNone/>
            </a:pPr>
            <a:r>
              <a:rPr lang="es-419" b="1" dirty="0" smtClean="0"/>
              <a:t>Mecanismos</a:t>
            </a:r>
          </a:p>
          <a:p>
            <a:r>
              <a:rPr lang="es-419" sz="3000" dirty="0" smtClean="0"/>
              <a:t>Impronta (</a:t>
            </a:r>
            <a:r>
              <a:rPr lang="es-419" sz="3000" i="1" dirty="0" err="1" smtClean="0"/>
              <a:t>imprinting</a:t>
            </a:r>
            <a:r>
              <a:rPr lang="es-419" sz="3000" dirty="0" smtClean="0"/>
              <a:t>)</a:t>
            </a:r>
          </a:p>
          <a:p>
            <a:r>
              <a:rPr lang="es-419" sz="2800" dirty="0" smtClean="0"/>
              <a:t>Trayectorias </a:t>
            </a:r>
            <a:r>
              <a:rPr lang="es-419" sz="2800" dirty="0"/>
              <a:t>(</a:t>
            </a:r>
            <a:r>
              <a:rPr lang="es-419" sz="2800" i="1" dirty="0" err="1"/>
              <a:t>pathways</a:t>
            </a:r>
            <a:r>
              <a:rPr lang="es-419" sz="2800" dirty="0" smtClean="0"/>
              <a:t>)</a:t>
            </a:r>
          </a:p>
          <a:p>
            <a:r>
              <a:rPr lang="es-419" sz="2800" dirty="0"/>
              <a:t>Selección</a:t>
            </a:r>
          </a:p>
          <a:p>
            <a:endParaRPr lang="es-419" sz="3000" dirty="0"/>
          </a:p>
        </p:txBody>
      </p:sp>
    </p:spTree>
    <p:extLst>
      <p:ext uri="{BB962C8B-B14F-4D97-AF65-F5344CB8AC3E}">
        <p14:creationId xmlns:p14="http://schemas.microsoft.com/office/powerpoint/2010/main" val="12865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5466</TotalTime>
  <Words>2236</Words>
  <Application>Microsoft Office PowerPoint</Application>
  <PresentationFormat>Widescreen</PresentationFormat>
  <Paragraphs>297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Baskerville Old Face</vt:lpstr>
      <vt:lpstr>Calibri</vt:lpstr>
      <vt:lpstr>Cambria Math</vt:lpstr>
      <vt:lpstr>Office Theme</vt:lpstr>
      <vt:lpstr>Análisis de edad-periodo-cohorte: Limitaciones y posibilidades</vt:lpstr>
      <vt:lpstr>Bosquejo Sesión</vt:lpstr>
      <vt:lpstr>Bosquejo presentación</vt:lpstr>
      <vt:lpstr>Efectos de edad-periodo-cohorte</vt:lpstr>
      <vt:lpstr>Efectos de Edad-Periodo-Cohorte</vt:lpstr>
      <vt:lpstr>Efectos de edad-period-cohorte</vt:lpstr>
      <vt:lpstr>Efectos de cohorte</vt:lpstr>
      <vt:lpstr>Efectos de cohorte</vt:lpstr>
      <vt:lpstr>Efectos de cohorte</vt:lpstr>
      <vt:lpstr>Efectos de cohorte</vt:lpstr>
      <vt:lpstr>Efectos de cohorte</vt:lpstr>
      <vt:lpstr>PowerPoint Presentation</vt:lpstr>
      <vt:lpstr>Análisis EPC</vt:lpstr>
      <vt:lpstr>Efectos lineales y no lineales</vt:lpstr>
      <vt:lpstr>PowerPoint Presentation</vt:lpstr>
      <vt:lpstr>Visualización de tasas de mortalidad</vt:lpstr>
      <vt:lpstr>PowerPoint Presentation</vt:lpstr>
      <vt:lpstr>PowerPoint Presentation</vt:lpstr>
      <vt:lpstr>Análisis estadístico EPC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Posibilidades:  Análisis de efectos no lineales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de los efectos no lineales</vt:lpstr>
      <vt:lpstr>Figura de curvaturas de cohorte de la mortalidad relacionada con abuso de drogas</vt:lpstr>
      <vt:lpstr>Figura de curvaturas de cohorte de la mortalidad relacionada con abuso de drogas</vt:lpstr>
      <vt:lpstr>Análisis EPC</vt:lpstr>
      <vt:lpstr>Gracias por su atención!! Una pausa y después, manos a la obra:  https://github.com/kikeacosta/apc_aepa_2025</vt:lpstr>
      <vt:lpstr>Ejercicio para discutir</vt:lpstr>
    </vt:vector>
  </TitlesOfParts>
  <Company>MPI for Demographic Research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Age-Period-Cohort Analysis: Limitations and Possibilities</dc:title>
  <dc:creator>Enrique Acosta</dc:creator>
  <cp:lastModifiedBy>Microsoft account</cp:lastModifiedBy>
  <cp:revision>304</cp:revision>
  <dcterms:created xsi:type="dcterms:W3CDTF">2020-02-03T13:30:16Z</dcterms:created>
  <dcterms:modified xsi:type="dcterms:W3CDTF">2025-09-24T00:15:35Z</dcterms:modified>
</cp:coreProperties>
</file>